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965" r:id="rId2"/>
    <p:sldMasterId id="2147484300" r:id="rId3"/>
    <p:sldMasterId id="2147484312" r:id="rId4"/>
  </p:sldMasterIdLst>
  <p:notesMasterIdLst>
    <p:notesMasterId r:id="rId48"/>
  </p:notesMasterIdLst>
  <p:handoutMasterIdLst>
    <p:handoutMasterId r:id="rId49"/>
  </p:handoutMasterIdLst>
  <p:sldIdLst>
    <p:sldId id="256" r:id="rId5"/>
    <p:sldId id="372" r:id="rId6"/>
    <p:sldId id="375" r:id="rId7"/>
    <p:sldId id="376" r:id="rId8"/>
    <p:sldId id="377" r:id="rId9"/>
    <p:sldId id="378" r:id="rId10"/>
    <p:sldId id="294" r:id="rId11"/>
    <p:sldId id="295" r:id="rId12"/>
    <p:sldId id="296" r:id="rId13"/>
    <p:sldId id="340" r:id="rId14"/>
    <p:sldId id="297" r:id="rId15"/>
    <p:sldId id="341" r:id="rId16"/>
    <p:sldId id="371" r:id="rId17"/>
    <p:sldId id="299" r:id="rId18"/>
    <p:sldId id="331" r:id="rId19"/>
    <p:sldId id="342" r:id="rId20"/>
    <p:sldId id="301" r:id="rId21"/>
    <p:sldId id="302" r:id="rId22"/>
    <p:sldId id="304" r:id="rId23"/>
    <p:sldId id="305" r:id="rId24"/>
    <p:sldId id="306" r:id="rId25"/>
    <p:sldId id="307" r:id="rId26"/>
    <p:sldId id="309" r:id="rId27"/>
    <p:sldId id="310" r:id="rId28"/>
    <p:sldId id="311" r:id="rId29"/>
    <p:sldId id="312" r:id="rId30"/>
    <p:sldId id="313" r:id="rId31"/>
    <p:sldId id="315" r:id="rId32"/>
    <p:sldId id="316" r:id="rId33"/>
    <p:sldId id="317" r:id="rId34"/>
    <p:sldId id="383" r:id="rId35"/>
    <p:sldId id="384" r:id="rId36"/>
    <p:sldId id="385" r:id="rId37"/>
    <p:sldId id="320" r:id="rId38"/>
    <p:sldId id="321" r:id="rId39"/>
    <p:sldId id="335" r:id="rId40"/>
    <p:sldId id="333" r:id="rId41"/>
    <p:sldId id="323" r:id="rId42"/>
    <p:sldId id="386" r:id="rId43"/>
    <p:sldId id="381" r:id="rId44"/>
    <p:sldId id="387" r:id="rId45"/>
    <p:sldId id="388" r:id="rId46"/>
    <p:sldId id="382" r:id="rId47"/>
  </p:sldIdLst>
  <p:sldSz cx="9144000" cy="6858000" type="screen4x3"/>
  <p:notesSz cx="6858000" cy="9144000"/>
  <p:defaultTextStyle>
    <a:defPPr>
      <a:defRPr lang="tr-TR"/>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000099"/>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673" autoAdjust="0"/>
  </p:normalViewPr>
  <p:slideViewPr>
    <p:cSldViewPr>
      <p:cViewPr varScale="1">
        <p:scale>
          <a:sx n="41" d="100"/>
          <a:sy n="41" d="100"/>
        </p:scale>
        <p:origin x="-6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tr-TR"/>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tr-TR"/>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70AE36-173B-4DF8-A225-24672105C295}"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tr-TR"/>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tr-TR"/>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3F8A18-B8EB-49A2-82A2-E55E04D2FB5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F1FE40-696B-4D3C-A920-1FE6698DBA36}" type="slidenum">
              <a:rPr lang="tr-TR" altLang="tr-TR" smtClean="0"/>
              <a:pPr/>
              <a:t>1</a:t>
            </a:fld>
            <a:endParaRPr lang="tr-TR" altLang="tr-T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ikdörtgen 7"/>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Düz Bağlayıcı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Başlık 11"/>
          <p:cNvSpPr>
            <a:spLocks noGrp="1"/>
          </p:cNvSpPr>
          <p:nvPr>
            <p:ph type="ctrTitle"/>
          </p:nvPr>
        </p:nvSpPr>
        <p:spPr>
          <a:xfrm>
            <a:off x="3366868" y="533400"/>
            <a:ext cx="5105400" cy="2868168"/>
          </a:xfrm>
        </p:spPr>
        <p:txBody>
          <a:bodyPr>
            <a:noAutofit/>
          </a:bodyPr>
          <a:lstStyle>
            <a:lvl1pPr algn="r">
              <a:defRPr sz="4200" b="1"/>
            </a:lvl1pPr>
            <a:extLst/>
          </a:lstStyle>
          <a:p>
            <a:r>
              <a:rPr lang="tr-TR" smtClean="0"/>
              <a:t>Asıl başlık stili için tıklatın</a:t>
            </a:r>
            <a:endParaRPr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Veri Yer Tutucusu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92461737-6FF5-4375-8EBD-57D01AFDF631}" type="datetime1">
              <a:rPr lang="tr-TR"/>
              <a:pPr>
                <a:defRPr/>
              </a:pPr>
              <a:t>20.11.2019</a:t>
            </a:fld>
            <a:endParaRPr lang="tr-TR"/>
          </a:p>
        </p:txBody>
      </p:sp>
      <p:sp>
        <p:nvSpPr>
          <p:cNvPr id="7" name="Altbilgi Yer Tutucusu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tr-TR"/>
          </a:p>
        </p:txBody>
      </p:sp>
      <p:sp>
        <p:nvSpPr>
          <p:cNvPr id="8" name="Slayt Numarası Yer Tutucusu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DFCA0D65-00A7-473C-9A8B-3CF064614604}"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6"/>
          <p:cNvSpPr>
            <a:spLocks noGrp="1"/>
          </p:cNvSpPr>
          <p:nvPr>
            <p:ph type="dt" sz="half" idx="10"/>
          </p:nvPr>
        </p:nvSpPr>
        <p:spPr/>
        <p:txBody>
          <a:bodyPr/>
          <a:lstStyle>
            <a:lvl1pPr>
              <a:defRPr/>
            </a:lvl1pPr>
          </a:lstStyle>
          <a:p>
            <a:pPr>
              <a:defRPr/>
            </a:pPr>
            <a:fld id="{6A2EC0BE-1322-4794-840D-BC73A3F5BA2C}" type="datetime1">
              <a:rPr lang="tr-TR"/>
              <a:pPr>
                <a:defRPr/>
              </a:pPr>
              <a:t>20.11.2019</a:t>
            </a:fld>
            <a:endParaRPr lang="tr-TR"/>
          </a:p>
        </p:txBody>
      </p:sp>
      <p:sp>
        <p:nvSpPr>
          <p:cNvPr id="5" name="Altbilgi Yer Tutucusu 3"/>
          <p:cNvSpPr>
            <a:spLocks noGrp="1"/>
          </p:cNvSpPr>
          <p:nvPr>
            <p:ph type="ftr" sz="quarter" idx="11"/>
          </p:nvPr>
        </p:nvSpPr>
        <p:spPr/>
        <p:txBody>
          <a:bodyPr/>
          <a:lstStyle>
            <a:lvl1pPr>
              <a:defRPr/>
            </a:lvl1pPr>
          </a:lstStyle>
          <a:p>
            <a:pPr>
              <a:defRPr/>
            </a:pPr>
            <a:endParaRPr lang="tr-TR"/>
          </a:p>
        </p:txBody>
      </p:sp>
      <p:sp>
        <p:nvSpPr>
          <p:cNvPr id="6" name="Slayt Numarası Yer Tutucusu 15"/>
          <p:cNvSpPr>
            <a:spLocks noGrp="1"/>
          </p:cNvSpPr>
          <p:nvPr>
            <p:ph type="sldNum" sz="quarter" idx="12"/>
          </p:nvPr>
        </p:nvSpPr>
        <p:spPr/>
        <p:txBody>
          <a:bodyPr/>
          <a:lstStyle>
            <a:lvl1pPr>
              <a:defRPr/>
            </a:lvl1pPr>
          </a:lstStyle>
          <a:p>
            <a:pPr>
              <a:defRPr/>
            </a:pPr>
            <a:fld id="{788D1DA2-17A8-4085-8B5D-B4DD5913CD7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4243388" y="6557963"/>
            <a:ext cx="2001837" cy="227012"/>
          </a:xfrm>
        </p:spPr>
        <p:txBody>
          <a:bodyPr/>
          <a:lstStyle>
            <a:lvl1pPr>
              <a:defRPr smtClean="0"/>
            </a:lvl1pPr>
            <a:extLst/>
          </a:lstStyle>
          <a:p>
            <a:pPr>
              <a:defRPr/>
            </a:pPr>
            <a:fld id="{F1627D08-B063-4F95-8009-F56A2FEE7F4C}" type="datetime1">
              <a:rPr lang="tr-TR"/>
              <a:pPr>
                <a:defRPr/>
              </a:pPr>
              <a:t>20.11.2019</a:t>
            </a:fld>
            <a:endParaRPr lang="tr-TR"/>
          </a:p>
        </p:txBody>
      </p:sp>
      <p:sp>
        <p:nvSpPr>
          <p:cNvPr id="5" name="Altbilgi Yer Tutucusu 4"/>
          <p:cNvSpPr>
            <a:spLocks noGrp="1"/>
          </p:cNvSpPr>
          <p:nvPr>
            <p:ph type="ftr" sz="quarter" idx="11"/>
          </p:nvPr>
        </p:nvSpPr>
        <p:spPr>
          <a:xfrm>
            <a:off x="457200" y="6556375"/>
            <a:ext cx="3657600" cy="228600"/>
          </a:xfrm>
        </p:spPr>
        <p:txBody>
          <a:bodyPr/>
          <a:lstStyle>
            <a:lvl1pPr>
              <a:defRPr/>
            </a:lvl1pPr>
            <a:extLst/>
          </a:lstStyle>
          <a:p>
            <a:pPr>
              <a:defRPr/>
            </a:pPr>
            <a:endParaRPr lang="tr-TR"/>
          </a:p>
        </p:txBody>
      </p:sp>
      <p:sp>
        <p:nvSpPr>
          <p:cNvPr id="6" name="Slayt Numarası Yer Tutucusu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85E58A0-A227-483C-A0C7-DF421CAC7DE6}"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0" y="0"/>
            <a:ext cx="6858000" cy="609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2291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smtClean="0"/>
            </a:lvl1pPr>
          </a:lstStyle>
          <a:p>
            <a:pPr>
              <a:defRPr/>
            </a:pPr>
            <a:fld id="{14D7E51C-7B6D-4F03-96C2-2D7BA1C81626}" type="datetime1">
              <a:rPr lang="tr-TR"/>
              <a:pPr>
                <a:defRPr/>
              </a:pPr>
              <a:t>20.11.2019</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3EBFFC49-2FB8-409D-A783-04FC688DFF90}" type="slidenum">
              <a:rPr lang="tr-TR"/>
              <a:pPr>
                <a:defRPr/>
              </a:pPr>
              <a:t>‹#›</a:t>
            </a:fld>
            <a:endParaRPr lang="tr-T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0" name="9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7" name="16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8" name="17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9" name="18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0" name="19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1" name="20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smtClean="0"/>
            </a:lvl1pPr>
          </a:lstStyle>
          <a:p>
            <a:pPr>
              <a:defRPr/>
            </a:pPr>
            <a:fld id="{F5B70C05-959B-4327-B2E7-4E8A865A7F7F}" type="datetime1">
              <a:rPr lang="tr-TR"/>
              <a:pPr>
                <a:defRPr/>
              </a:pPr>
              <a:t>20.11.2019</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34319786-1A8C-4279-BFE6-78FA52FACE2B}"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smtClean="0"/>
            </a:lvl1pPr>
          </a:lstStyle>
          <a:p>
            <a:pPr>
              <a:defRPr/>
            </a:pPr>
            <a:fld id="{BD67D40A-EBA3-4354-8A03-9CE3070CFA9D}" type="datetime1">
              <a:rPr lang="tr-TR"/>
              <a:pPr>
                <a:defRPr/>
              </a:pPr>
              <a:t>20.11.2019</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9CD94F42-5CE3-40C2-B678-0DB7C22312A3}"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8" name="7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4" name="13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5" name="14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6" name="15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7" name="16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8" name="17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9" name="18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smtClean="0"/>
            </a:lvl1pPr>
          </a:lstStyle>
          <a:p>
            <a:pPr>
              <a:defRPr/>
            </a:pPr>
            <a:fld id="{9E29A179-F86A-416A-936F-83CA553F5166}" type="datetime1">
              <a:rPr lang="tr-TR"/>
              <a:pPr>
                <a:defRPr/>
              </a:pPr>
              <a:t>20.11.2019</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B2D25296-6653-492D-899A-7C57B683409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7E079610-F841-4C17-92F5-6423F9BA8A2F}" type="datetime1">
              <a:rPr lang="tr-TR"/>
              <a:pPr>
                <a:defRPr/>
              </a:pPr>
              <a:t>20.11.2019</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8D3F3B22-4259-4B3F-99A6-5D5A4310F4C0}"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1E995306-4C2F-42CD-A9B1-5AE820253A71}" type="datetime1">
              <a:rPr lang="tr-TR"/>
              <a:pPr>
                <a:defRPr/>
              </a:pPr>
              <a:t>20.11.2019</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BEFE553B-E7AE-414C-87B2-DA4099D0EA86}"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smtClean="0"/>
            </a:lvl1pPr>
          </a:lstStyle>
          <a:p>
            <a:pPr>
              <a:defRPr/>
            </a:pPr>
            <a:fld id="{6FFDD4DC-1A91-4E34-B949-A60948993238}" type="datetime1">
              <a:rPr lang="tr-TR"/>
              <a:pPr>
                <a:defRPr/>
              </a:pPr>
              <a:t>20.11.2019</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5F6D12B5-BBF2-4EF8-80EB-1A9722EB1610}"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899726A3-62DD-4AC2-86E6-5A26ACAA4AFA}" type="datetime1">
              <a:rPr lang="tr-TR"/>
              <a:pPr>
                <a:defRPr/>
              </a:pPr>
              <a:t>20.11.2019</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3F6783D3-9481-4AC8-B225-A31AE353EE8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lang="tr-TR" smtClean="0"/>
              <a:t>Asıl başlık stili için tıklatın</a:t>
            </a:r>
            <a:endParaRPr lang="en-US"/>
          </a:p>
        </p:txBody>
      </p:sp>
      <p:sp>
        <p:nvSpPr>
          <p:cNvPr id="3" name="İçerik Yer Tutucusu 2"/>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6"/>
          <p:cNvSpPr>
            <a:spLocks noGrp="1"/>
          </p:cNvSpPr>
          <p:nvPr>
            <p:ph type="dt" sz="half" idx="10"/>
          </p:nvPr>
        </p:nvSpPr>
        <p:spPr/>
        <p:txBody>
          <a:bodyPr/>
          <a:lstStyle>
            <a:lvl1pPr>
              <a:defRPr/>
            </a:lvl1pPr>
          </a:lstStyle>
          <a:p>
            <a:pPr>
              <a:defRPr/>
            </a:pPr>
            <a:fld id="{C40459D4-7F25-4404-9117-43CE99CFF558}" type="datetime1">
              <a:rPr lang="tr-TR"/>
              <a:pPr>
                <a:defRPr/>
              </a:pPr>
              <a:t>20.11.2019</a:t>
            </a:fld>
            <a:endParaRPr lang="tr-TR"/>
          </a:p>
        </p:txBody>
      </p:sp>
      <p:sp>
        <p:nvSpPr>
          <p:cNvPr id="5" name="Altbilgi Yer Tutucusu 3"/>
          <p:cNvSpPr>
            <a:spLocks noGrp="1"/>
          </p:cNvSpPr>
          <p:nvPr>
            <p:ph type="ftr" sz="quarter" idx="11"/>
          </p:nvPr>
        </p:nvSpPr>
        <p:spPr/>
        <p:txBody>
          <a:bodyPr/>
          <a:lstStyle>
            <a:lvl1pPr>
              <a:defRPr/>
            </a:lvl1pPr>
          </a:lstStyle>
          <a:p>
            <a:pPr>
              <a:defRPr/>
            </a:pPr>
            <a:endParaRPr lang="tr-TR"/>
          </a:p>
        </p:txBody>
      </p:sp>
      <p:sp>
        <p:nvSpPr>
          <p:cNvPr id="6" name="Slayt Numarası Yer Tutucusu 15"/>
          <p:cNvSpPr>
            <a:spLocks noGrp="1"/>
          </p:cNvSpPr>
          <p:nvPr>
            <p:ph type="sldNum" sz="quarter" idx="12"/>
          </p:nvPr>
        </p:nvSpPr>
        <p:spPr/>
        <p:txBody>
          <a:bodyPr/>
          <a:lstStyle>
            <a:lvl1pPr>
              <a:defRPr/>
            </a:lvl1pPr>
          </a:lstStyle>
          <a:p>
            <a:pPr>
              <a:defRPr/>
            </a:pPr>
            <a:fld id="{A939AACD-5FBD-4846-97E8-FDD3AE8BBF2B}"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5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6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7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0" name="9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smtClean="0"/>
            </a:lvl1pPr>
          </a:lstStyle>
          <a:p>
            <a:pPr>
              <a:defRPr/>
            </a:pPr>
            <a:fld id="{C47A45D3-ABF0-4EFF-B335-7512A11F6D96}" type="datetime1">
              <a:rPr lang="tr-TR"/>
              <a:pPr>
                <a:defRPr/>
              </a:pPr>
              <a:t>20.11.2019</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36C2175F-B7F9-4AFE-AF5E-5F0957E2C082}"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7" name="6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9" name="8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10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smtClean="0"/>
            </a:lvl1pPr>
          </a:lstStyle>
          <a:p>
            <a:pPr>
              <a:defRPr/>
            </a:pPr>
            <a:fld id="{BFFF7AE6-CA4C-4577-A6E4-95E52F62A4D3}" type="datetime1">
              <a:rPr lang="tr-TR"/>
              <a:pPr>
                <a:defRPr/>
              </a:pPr>
              <a:t>20.11.2019</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A03437D6-A82E-422F-BB25-248B68E4E8E1}"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BD7CF38-BED1-43EC-BD80-E24B3663D113}" type="datetime1">
              <a:rPr lang="tr-TR"/>
              <a:pPr>
                <a:defRPr/>
              </a:pPr>
              <a:t>20.11.2019</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D4EA8D7D-6496-4C3A-A855-476EA24DE1EA}"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163476E9-AEA2-4270-9656-A28EBE2448A5}" type="datetime1">
              <a:rPr lang="tr-TR"/>
              <a:pPr>
                <a:defRPr/>
              </a:pPr>
              <a:t>20.11.2019</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AD33084E-0ACF-4183-BFC6-283D38281D2B}"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pPr>
              <a:defRPr/>
            </a:pPr>
            <a:fld id="{92461737-6FF5-4375-8EBD-57D01AFDF631}" type="datetime1">
              <a:rPr lang="tr-TR" smtClean="0"/>
              <a:pPr>
                <a:defRPr/>
              </a:pPr>
              <a:t>20.11.2019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pPr>
              <a:defRPr/>
            </a:pP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a:defRPr/>
            </a:pPr>
            <a:fld id="{DFCA0D65-00A7-473C-9A8B-3CF06461460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pPr>
              <a:defRPr/>
            </a:pPr>
            <a:fld id="{C40459D4-7F25-4404-9117-43CE99CFF558}" type="datetime1">
              <a:rPr lang="tr-TR" smtClean="0"/>
              <a:pPr>
                <a:defRPr/>
              </a:pPr>
              <a:t>20.11.2019</a:t>
            </a:fld>
            <a:endParaRPr lang="tr-TR"/>
          </a:p>
        </p:txBody>
      </p:sp>
      <p:sp>
        <p:nvSpPr>
          <p:cNvPr id="9" name="8 Slayt Numarası Yer Tutucusu"/>
          <p:cNvSpPr>
            <a:spLocks noGrp="1"/>
          </p:cNvSpPr>
          <p:nvPr>
            <p:ph type="sldNum" sz="quarter" idx="15"/>
          </p:nvPr>
        </p:nvSpPr>
        <p:spPr/>
        <p:txBody>
          <a:bodyPr rtlCol="0"/>
          <a:lstStyle/>
          <a:p>
            <a:pPr>
              <a:defRPr/>
            </a:pPr>
            <a:fld id="{A939AACD-5FBD-4846-97E8-FDD3AE8BBF2B}" type="slidenum">
              <a:rPr lang="tr-TR" smtClean="0"/>
              <a:pPr>
                <a:defRPr/>
              </a:pPr>
              <a:t>‹#›</a:t>
            </a:fld>
            <a:endParaRPr lang="tr-TR"/>
          </a:p>
        </p:txBody>
      </p:sp>
      <p:sp>
        <p:nvSpPr>
          <p:cNvPr id="10" name="9 Altbilgi Yer Tutucusu"/>
          <p:cNvSpPr>
            <a:spLocks noGrp="1"/>
          </p:cNvSpPr>
          <p:nvPr>
            <p:ph type="ftr" sz="quarter" idx="16"/>
          </p:nvPr>
        </p:nvSpPr>
        <p:spPr/>
        <p:txBody>
          <a:bodyPr rtlCol="0"/>
          <a:lstStyle/>
          <a:p>
            <a:pPr>
              <a:defRPr/>
            </a:pP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pPr>
              <a:defRPr/>
            </a:pPr>
            <a:fld id="{267D8069-6B3F-41B6-8E8D-1B07FB98D603}" type="datetime1">
              <a:rPr lang="tr-TR" smtClean="0"/>
              <a:pPr>
                <a:defRPr/>
              </a:pPr>
              <a:t>20.11.2019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pPr>
              <a:defRPr/>
            </a:pP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a:defRPr/>
            </a:pPr>
            <a:fld id="{17D261B5-0A7D-480E-9E41-DED144EC8CC2}"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fld id="{76458245-CD03-4007-BA53-FABC36020DD2}" type="datetime1">
              <a:rPr lang="tr-TR" smtClean="0"/>
              <a:pPr>
                <a:defRPr/>
              </a:pPr>
              <a:t>20.11.2019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D46A1BAF-8041-4ACA-B7B3-7415DA2294F0}" type="slidenum">
              <a:rPr lang="tr-TR" smtClean="0"/>
              <a:pPr>
                <a:defRPr/>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pPr>
              <a:defRPr/>
            </a:pPr>
            <a:fld id="{29254E64-53B9-49DA-8088-6C44F8DF75A0}" type="datetime1">
              <a:rPr lang="tr-TR" smtClean="0"/>
              <a:pPr>
                <a:defRPr/>
              </a:pPr>
              <a:t>20.11.2019</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B7E1D72A-3AC6-4561-809C-D734A217942D}" type="slidenum">
              <a:rPr lang="tr-TR" smtClean="0"/>
              <a:pPr>
                <a:defRPr/>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pPr>
              <a:defRPr/>
            </a:pPr>
            <a:fld id="{44BEF37E-A72C-4D46-AAE9-E6A9BDB45CB3}" type="datetime1">
              <a:rPr lang="tr-TR" smtClean="0"/>
              <a:pPr>
                <a:defRPr/>
              </a:pPr>
              <a:t>20.11.2019</a:t>
            </a:fld>
            <a:endParaRPr lang="tr-TR"/>
          </a:p>
        </p:txBody>
      </p:sp>
      <p:sp>
        <p:nvSpPr>
          <p:cNvPr id="7" name="6 Slayt Numarası Yer Tutucusu"/>
          <p:cNvSpPr>
            <a:spLocks noGrp="1"/>
          </p:cNvSpPr>
          <p:nvPr>
            <p:ph type="sldNum" sz="quarter" idx="11"/>
          </p:nvPr>
        </p:nvSpPr>
        <p:spPr/>
        <p:txBody>
          <a:bodyPr rtlCol="0"/>
          <a:lstStyle/>
          <a:p>
            <a:pPr>
              <a:defRPr/>
            </a:pPr>
            <a:fld id="{6432EB60-CA2F-4240-A4F3-6E733281B0B7}" type="slidenum">
              <a:rPr lang="tr-TR" smtClean="0"/>
              <a:pPr>
                <a:defRPr/>
              </a:pPr>
              <a:t>‹#›</a:t>
            </a:fld>
            <a:endParaRPr lang="tr-TR"/>
          </a:p>
        </p:txBody>
      </p:sp>
      <p:sp>
        <p:nvSpPr>
          <p:cNvPr id="8" name="7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anchor="t"/>
          <a:lstStyle>
            <a:lvl1pPr algn="r">
              <a:buNone/>
              <a:defRPr sz="4200" b="1" cap="all"/>
            </a:lvl1pPr>
            <a:extLst/>
          </a:lstStyle>
          <a:p>
            <a:r>
              <a:rPr lang="tr-TR" smtClean="0"/>
              <a:t>Asıl başlık stili için tıklatın</a:t>
            </a:r>
            <a:endParaRPr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4" name="Veri Yer Tutucusu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267D8069-6B3F-41B6-8E8D-1B07FB98D603}" type="datetime1">
              <a:rPr lang="tr-TR"/>
              <a:pPr>
                <a:defRPr/>
              </a:pPr>
              <a:t>20.11.2019</a:t>
            </a:fld>
            <a:endParaRPr lang="tr-TR"/>
          </a:p>
        </p:txBody>
      </p:sp>
      <p:sp>
        <p:nvSpPr>
          <p:cNvPr id="5" name="Altbilgi Yer Tutucusu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tr-TR"/>
          </a:p>
        </p:txBody>
      </p:sp>
      <p:sp>
        <p:nvSpPr>
          <p:cNvPr id="6" name="Slayt Numarası Yer Tutucusu 5"/>
          <p:cNvSpPr>
            <a:spLocks noGrp="1"/>
          </p:cNvSpPr>
          <p:nvPr>
            <p:ph type="sldNum" sz="quarter" idx="12"/>
          </p:nvPr>
        </p:nvSpPr>
        <p:spPr>
          <a:xfrm>
            <a:off x="6734175" y="6554788"/>
            <a:ext cx="587375" cy="228600"/>
          </a:xfrm>
        </p:spPr>
        <p:txBody>
          <a:bodyPr/>
          <a:lstStyle>
            <a:lvl1pPr>
              <a:defRPr/>
            </a:lvl1pPr>
            <a:extLst/>
          </a:lstStyle>
          <a:p>
            <a:pPr>
              <a:defRPr/>
            </a:pPr>
            <a:fld id="{17D261B5-0A7D-480E-9E41-DED144EC8CC2}"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0C17A58-1C25-45E8-8756-3D39A7F7DE0D}" type="datetime1">
              <a:rPr lang="tr-TR" smtClean="0"/>
              <a:pPr>
                <a:defRPr/>
              </a:pPr>
              <a:t>20.11.2019</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0609275-8C73-49B0-833F-6134D6E5F857}" type="slidenum">
              <a:rPr lang="tr-TR" smtClean="0"/>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pPr>
              <a:defRPr/>
            </a:pPr>
            <a:fld id="{074748EA-FA92-4E05-9D6C-9C8AA0C7E8E1}" type="datetime1">
              <a:rPr lang="tr-TR" smtClean="0"/>
              <a:pPr>
                <a:defRPr/>
              </a:pPr>
              <a:t>20.11.2019</a:t>
            </a:fld>
            <a:endParaRPr lang="tr-TR"/>
          </a:p>
        </p:txBody>
      </p:sp>
      <p:sp>
        <p:nvSpPr>
          <p:cNvPr id="22" name="21 Slayt Numarası Yer Tutucusu"/>
          <p:cNvSpPr>
            <a:spLocks noGrp="1"/>
          </p:cNvSpPr>
          <p:nvPr>
            <p:ph type="sldNum" sz="quarter" idx="15"/>
          </p:nvPr>
        </p:nvSpPr>
        <p:spPr/>
        <p:txBody>
          <a:bodyPr rtlCol="0"/>
          <a:lstStyle/>
          <a:p>
            <a:pPr>
              <a:defRPr/>
            </a:pPr>
            <a:fld id="{1565A125-F9B1-46E2-8318-74BCB31AB24A}" type="slidenum">
              <a:rPr lang="tr-TR" smtClean="0"/>
              <a:pPr>
                <a:defRPr/>
              </a:pPr>
              <a:t>‹#›</a:t>
            </a:fld>
            <a:endParaRPr lang="tr-TR"/>
          </a:p>
        </p:txBody>
      </p:sp>
      <p:sp>
        <p:nvSpPr>
          <p:cNvPr id="23" name="22 Altbilgi Yer Tutucusu"/>
          <p:cNvSpPr>
            <a:spLocks noGrp="1"/>
          </p:cNvSpPr>
          <p:nvPr>
            <p:ph type="ftr" sz="quarter" idx="16"/>
          </p:nvPr>
        </p:nvSpPr>
        <p:spPr/>
        <p:txBody>
          <a:bodyPr rtlCol="0"/>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pPr>
              <a:defRPr/>
            </a:pPr>
            <a:fld id="{0FC3CB6A-9C07-4D46-ABC7-F592522DFD07}" type="datetime1">
              <a:rPr lang="tr-TR" smtClean="0"/>
              <a:pPr>
                <a:defRPr/>
              </a:pPr>
              <a:t>20.11.2019</a:t>
            </a:fld>
            <a:endParaRPr lang="tr-TR"/>
          </a:p>
        </p:txBody>
      </p:sp>
      <p:sp>
        <p:nvSpPr>
          <p:cNvPr id="18" name="17 Slayt Numarası Yer Tutucusu"/>
          <p:cNvSpPr>
            <a:spLocks noGrp="1"/>
          </p:cNvSpPr>
          <p:nvPr>
            <p:ph type="sldNum" sz="quarter" idx="11"/>
          </p:nvPr>
        </p:nvSpPr>
        <p:spPr/>
        <p:txBody>
          <a:bodyPr rtlCol="0"/>
          <a:lstStyle/>
          <a:p>
            <a:pPr>
              <a:defRPr/>
            </a:pPr>
            <a:fld id="{6A934335-3CFA-4632-84BC-AB58B0BC60F1}" type="slidenum">
              <a:rPr lang="tr-TR" smtClean="0"/>
              <a:pPr>
                <a:defRPr/>
              </a:pPr>
              <a:t>‹#›</a:t>
            </a:fld>
            <a:endParaRPr lang="tr-TR"/>
          </a:p>
        </p:txBody>
      </p:sp>
      <p:sp>
        <p:nvSpPr>
          <p:cNvPr id="21" name="20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6A2EC0BE-1322-4794-840D-BC73A3F5BA2C}" type="datetime1">
              <a:rPr lang="tr-TR" smtClean="0"/>
              <a:pPr>
                <a:defRPr/>
              </a:pPr>
              <a:t>20.11.2019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788D1DA2-17A8-4085-8B5D-B4DD5913CD7D}" type="slidenum">
              <a:rPr lang="tr-TR" smtClean="0"/>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1627D08-B063-4F95-8009-F56A2FEE7F4C}" type="datetime1">
              <a:rPr lang="tr-TR" smtClean="0"/>
              <a:pPr>
                <a:defRPr/>
              </a:pPr>
              <a:t>20.11.2019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85E58A0-A227-483C-A0C7-DF421CAC7DE6}" type="slidenum">
              <a:rPr lang="tr-TR" smtClean="0"/>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pPr>
              <a:defRPr/>
            </a:pPr>
            <a:fld id="{92461737-6FF5-4375-8EBD-57D01AFDF631}" type="datetime1">
              <a:rPr lang="tr-TR" smtClean="0"/>
              <a:pPr>
                <a:defRPr/>
              </a:pPr>
              <a:t>20.11.2019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pPr>
              <a:defRPr/>
            </a:pP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a:defRPr/>
            </a:pPr>
            <a:fld id="{DFCA0D65-00A7-473C-9A8B-3CF06461460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pPr>
              <a:defRPr/>
            </a:pPr>
            <a:fld id="{C40459D4-7F25-4404-9117-43CE99CFF558}" type="datetime1">
              <a:rPr lang="tr-TR" smtClean="0"/>
              <a:pPr>
                <a:defRPr/>
              </a:pPr>
              <a:t>20.11.2019</a:t>
            </a:fld>
            <a:endParaRPr lang="tr-TR"/>
          </a:p>
        </p:txBody>
      </p:sp>
      <p:sp>
        <p:nvSpPr>
          <p:cNvPr id="9" name="8 Slayt Numarası Yer Tutucusu"/>
          <p:cNvSpPr>
            <a:spLocks noGrp="1"/>
          </p:cNvSpPr>
          <p:nvPr>
            <p:ph type="sldNum" sz="quarter" idx="15"/>
          </p:nvPr>
        </p:nvSpPr>
        <p:spPr/>
        <p:txBody>
          <a:bodyPr rtlCol="0"/>
          <a:lstStyle/>
          <a:p>
            <a:pPr>
              <a:defRPr/>
            </a:pPr>
            <a:fld id="{A939AACD-5FBD-4846-97E8-FDD3AE8BBF2B}" type="slidenum">
              <a:rPr lang="tr-TR" smtClean="0"/>
              <a:pPr>
                <a:defRPr/>
              </a:pPr>
              <a:t>‹#›</a:t>
            </a:fld>
            <a:endParaRPr lang="tr-TR"/>
          </a:p>
        </p:txBody>
      </p:sp>
      <p:sp>
        <p:nvSpPr>
          <p:cNvPr id="10" name="9 Altbilgi Yer Tutucusu"/>
          <p:cNvSpPr>
            <a:spLocks noGrp="1"/>
          </p:cNvSpPr>
          <p:nvPr>
            <p:ph type="ftr" sz="quarter" idx="16"/>
          </p:nvPr>
        </p:nvSpPr>
        <p:spPr/>
        <p:txBody>
          <a:bodyPr rtlCol="0"/>
          <a:lstStyle/>
          <a:p>
            <a:pPr>
              <a:defRPr/>
            </a:pPr>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pPr>
              <a:defRPr/>
            </a:pPr>
            <a:fld id="{267D8069-6B3F-41B6-8E8D-1B07FB98D603}" type="datetime1">
              <a:rPr lang="tr-TR" smtClean="0"/>
              <a:pPr>
                <a:defRPr/>
              </a:pPr>
              <a:t>20.11.2019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pPr>
              <a:defRPr/>
            </a:pP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a:defRPr/>
            </a:pPr>
            <a:fld id="{17D261B5-0A7D-480E-9E41-DED144EC8CC2}"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fld id="{76458245-CD03-4007-BA53-FABC36020DD2}" type="datetime1">
              <a:rPr lang="tr-TR" smtClean="0"/>
              <a:pPr>
                <a:defRPr/>
              </a:pPr>
              <a:t>20.11.2019</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D46A1BAF-8041-4ACA-B7B3-7415DA2294F0}" type="slidenum">
              <a:rPr lang="tr-TR" smtClean="0"/>
              <a:pPr>
                <a:defRPr/>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pPr>
              <a:defRPr/>
            </a:pPr>
            <a:fld id="{29254E64-53B9-49DA-8088-6C44F8DF75A0}" type="datetime1">
              <a:rPr lang="tr-TR" smtClean="0"/>
              <a:pPr>
                <a:defRPr/>
              </a:pPr>
              <a:t>20.11.2019</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B7E1D72A-3AC6-4561-809C-D734A217942D}" type="slidenum">
              <a:rPr lang="tr-TR" smtClean="0"/>
              <a:pPr>
                <a:defRPr/>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26"/>
          <p:cNvSpPr>
            <a:spLocks noGrp="1"/>
          </p:cNvSpPr>
          <p:nvPr>
            <p:ph type="dt" sz="half" idx="10"/>
          </p:nvPr>
        </p:nvSpPr>
        <p:spPr/>
        <p:txBody>
          <a:bodyPr/>
          <a:lstStyle>
            <a:lvl1pPr>
              <a:defRPr/>
            </a:lvl1pPr>
          </a:lstStyle>
          <a:p>
            <a:pPr>
              <a:defRPr/>
            </a:pPr>
            <a:fld id="{76458245-CD03-4007-BA53-FABC36020DD2}" type="datetime1">
              <a:rPr lang="tr-TR"/>
              <a:pPr>
                <a:defRPr/>
              </a:pPr>
              <a:t>20.11.2019</a:t>
            </a:fld>
            <a:endParaRPr lang="tr-TR"/>
          </a:p>
        </p:txBody>
      </p:sp>
      <p:sp>
        <p:nvSpPr>
          <p:cNvPr id="6" name="Altbilgi Yer Tutucusu 3"/>
          <p:cNvSpPr>
            <a:spLocks noGrp="1"/>
          </p:cNvSpPr>
          <p:nvPr>
            <p:ph type="ftr" sz="quarter" idx="11"/>
          </p:nvPr>
        </p:nvSpPr>
        <p:spPr/>
        <p:txBody>
          <a:bodyPr/>
          <a:lstStyle>
            <a:lvl1pPr>
              <a:defRPr/>
            </a:lvl1pPr>
          </a:lstStyle>
          <a:p>
            <a:pPr>
              <a:defRPr/>
            </a:pPr>
            <a:endParaRPr lang="tr-TR"/>
          </a:p>
        </p:txBody>
      </p:sp>
      <p:sp>
        <p:nvSpPr>
          <p:cNvPr id="7" name="Slayt Numarası Yer Tutucusu 15"/>
          <p:cNvSpPr>
            <a:spLocks noGrp="1"/>
          </p:cNvSpPr>
          <p:nvPr>
            <p:ph type="sldNum" sz="quarter" idx="12"/>
          </p:nvPr>
        </p:nvSpPr>
        <p:spPr/>
        <p:txBody>
          <a:bodyPr/>
          <a:lstStyle>
            <a:lvl1pPr>
              <a:defRPr/>
            </a:lvl1pPr>
          </a:lstStyle>
          <a:p>
            <a:pPr>
              <a:defRPr/>
            </a:pPr>
            <a:fld id="{D46A1BAF-8041-4ACA-B7B3-7415DA2294F0}"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pPr>
              <a:defRPr/>
            </a:pPr>
            <a:fld id="{44BEF37E-A72C-4D46-AAE9-E6A9BDB45CB3}" type="datetime1">
              <a:rPr lang="tr-TR" smtClean="0"/>
              <a:pPr>
                <a:defRPr/>
              </a:pPr>
              <a:t>20.11.2019</a:t>
            </a:fld>
            <a:endParaRPr lang="tr-TR"/>
          </a:p>
        </p:txBody>
      </p:sp>
      <p:sp>
        <p:nvSpPr>
          <p:cNvPr id="7" name="6 Slayt Numarası Yer Tutucusu"/>
          <p:cNvSpPr>
            <a:spLocks noGrp="1"/>
          </p:cNvSpPr>
          <p:nvPr>
            <p:ph type="sldNum" sz="quarter" idx="11"/>
          </p:nvPr>
        </p:nvSpPr>
        <p:spPr/>
        <p:txBody>
          <a:bodyPr rtlCol="0"/>
          <a:lstStyle/>
          <a:p>
            <a:pPr>
              <a:defRPr/>
            </a:pPr>
            <a:fld id="{6432EB60-CA2F-4240-A4F3-6E733281B0B7}" type="slidenum">
              <a:rPr lang="tr-TR" smtClean="0"/>
              <a:pPr>
                <a:defRPr/>
              </a:pPr>
              <a:t>‹#›</a:t>
            </a:fld>
            <a:endParaRPr lang="tr-TR"/>
          </a:p>
        </p:txBody>
      </p:sp>
      <p:sp>
        <p:nvSpPr>
          <p:cNvPr id="8" name="7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0C17A58-1C25-45E8-8756-3D39A7F7DE0D}" type="datetime1">
              <a:rPr lang="tr-TR" smtClean="0"/>
              <a:pPr>
                <a:defRPr/>
              </a:pPr>
              <a:t>20.11.2019</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0609275-8C73-49B0-833F-6134D6E5F857}" type="slidenum">
              <a:rPr lang="tr-TR" smtClean="0"/>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pPr>
              <a:defRPr/>
            </a:pPr>
            <a:fld id="{074748EA-FA92-4E05-9D6C-9C8AA0C7E8E1}" type="datetime1">
              <a:rPr lang="tr-TR" smtClean="0"/>
              <a:pPr>
                <a:defRPr/>
              </a:pPr>
              <a:t>20.11.2019</a:t>
            </a:fld>
            <a:endParaRPr lang="tr-TR"/>
          </a:p>
        </p:txBody>
      </p:sp>
      <p:sp>
        <p:nvSpPr>
          <p:cNvPr id="22" name="21 Slayt Numarası Yer Tutucusu"/>
          <p:cNvSpPr>
            <a:spLocks noGrp="1"/>
          </p:cNvSpPr>
          <p:nvPr>
            <p:ph type="sldNum" sz="quarter" idx="15"/>
          </p:nvPr>
        </p:nvSpPr>
        <p:spPr/>
        <p:txBody>
          <a:bodyPr rtlCol="0"/>
          <a:lstStyle/>
          <a:p>
            <a:pPr>
              <a:defRPr/>
            </a:pPr>
            <a:fld id="{1565A125-F9B1-46E2-8318-74BCB31AB24A}" type="slidenum">
              <a:rPr lang="tr-TR" smtClean="0"/>
              <a:pPr>
                <a:defRPr/>
              </a:pPr>
              <a:t>‹#›</a:t>
            </a:fld>
            <a:endParaRPr lang="tr-TR"/>
          </a:p>
        </p:txBody>
      </p:sp>
      <p:sp>
        <p:nvSpPr>
          <p:cNvPr id="23" name="22 Altbilgi Yer Tutucusu"/>
          <p:cNvSpPr>
            <a:spLocks noGrp="1"/>
          </p:cNvSpPr>
          <p:nvPr>
            <p:ph type="ftr" sz="quarter" idx="16"/>
          </p:nvPr>
        </p:nvSpPr>
        <p:spPr/>
        <p:txBody>
          <a:bodyPr rtlCol="0"/>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pPr>
              <a:defRPr/>
            </a:pPr>
            <a:fld id="{0FC3CB6A-9C07-4D46-ABC7-F592522DFD07}" type="datetime1">
              <a:rPr lang="tr-TR" smtClean="0"/>
              <a:pPr>
                <a:defRPr/>
              </a:pPr>
              <a:t>20.11.2019</a:t>
            </a:fld>
            <a:endParaRPr lang="tr-TR"/>
          </a:p>
        </p:txBody>
      </p:sp>
      <p:sp>
        <p:nvSpPr>
          <p:cNvPr id="18" name="17 Slayt Numarası Yer Tutucusu"/>
          <p:cNvSpPr>
            <a:spLocks noGrp="1"/>
          </p:cNvSpPr>
          <p:nvPr>
            <p:ph type="sldNum" sz="quarter" idx="11"/>
          </p:nvPr>
        </p:nvSpPr>
        <p:spPr/>
        <p:txBody>
          <a:bodyPr rtlCol="0"/>
          <a:lstStyle/>
          <a:p>
            <a:pPr>
              <a:defRPr/>
            </a:pPr>
            <a:fld id="{6A934335-3CFA-4632-84BC-AB58B0BC60F1}" type="slidenum">
              <a:rPr lang="tr-TR" smtClean="0"/>
              <a:pPr>
                <a:defRPr/>
              </a:pPr>
              <a:t>‹#›</a:t>
            </a:fld>
            <a:endParaRPr lang="tr-TR"/>
          </a:p>
        </p:txBody>
      </p:sp>
      <p:sp>
        <p:nvSpPr>
          <p:cNvPr id="21" name="20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6A2EC0BE-1322-4794-840D-BC73A3F5BA2C}" type="datetime1">
              <a:rPr lang="tr-TR" smtClean="0"/>
              <a:pPr>
                <a:defRPr/>
              </a:pPr>
              <a:t>20.11.2019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788D1DA2-17A8-4085-8B5D-B4DD5913CD7D}" type="slidenum">
              <a:rPr lang="tr-TR" smtClean="0"/>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1627D08-B063-4F95-8009-F56A2FEE7F4C}" type="datetime1">
              <a:rPr lang="tr-TR" smtClean="0"/>
              <a:pPr>
                <a:defRPr/>
              </a:pPr>
              <a:t>20.11.2019</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85E58A0-A227-483C-A0C7-DF421CAC7DE6}"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lvl1pPr>
              <a:defRPr/>
            </a:lvl1pPr>
            <a:extLst/>
          </a:lstStyle>
          <a:p>
            <a:r>
              <a:rPr lang="tr-TR" smtClean="0"/>
              <a:t>Asıl başlık stili için tıklatın</a:t>
            </a:r>
            <a:endParaRPr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26"/>
          <p:cNvSpPr>
            <a:spLocks noGrp="1"/>
          </p:cNvSpPr>
          <p:nvPr>
            <p:ph type="dt" sz="half" idx="10"/>
          </p:nvPr>
        </p:nvSpPr>
        <p:spPr/>
        <p:txBody>
          <a:bodyPr/>
          <a:lstStyle>
            <a:lvl1pPr>
              <a:defRPr/>
            </a:lvl1pPr>
          </a:lstStyle>
          <a:p>
            <a:pPr>
              <a:defRPr/>
            </a:pPr>
            <a:fld id="{29254E64-53B9-49DA-8088-6C44F8DF75A0}" type="datetime1">
              <a:rPr lang="tr-TR"/>
              <a:pPr>
                <a:defRPr/>
              </a:pPr>
              <a:t>20.11.2019</a:t>
            </a:fld>
            <a:endParaRPr lang="tr-TR"/>
          </a:p>
        </p:txBody>
      </p:sp>
      <p:sp>
        <p:nvSpPr>
          <p:cNvPr id="8" name="Altbilgi Yer Tutucusu 3"/>
          <p:cNvSpPr>
            <a:spLocks noGrp="1"/>
          </p:cNvSpPr>
          <p:nvPr>
            <p:ph type="ftr" sz="quarter" idx="11"/>
          </p:nvPr>
        </p:nvSpPr>
        <p:spPr/>
        <p:txBody>
          <a:bodyPr/>
          <a:lstStyle>
            <a:lvl1pPr>
              <a:defRPr/>
            </a:lvl1pPr>
          </a:lstStyle>
          <a:p>
            <a:pPr>
              <a:defRPr/>
            </a:pPr>
            <a:endParaRPr lang="tr-TR"/>
          </a:p>
        </p:txBody>
      </p:sp>
      <p:sp>
        <p:nvSpPr>
          <p:cNvPr id="9" name="Slayt Numarası Yer Tutucusu 15"/>
          <p:cNvSpPr>
            <a:spLocks noGrp="1"/>
          </p:cNvSpPr>
          <p:nvPr>
            <p:ph type="sldNum" sz="quarter" idx="12"/>
          </p:nvPr>
        </p:nvSpPr>
        <p:spPr/>
        <p:txBody>
          <a:bodyPr/>
          <a:lstStyle>
            <a:lvl1pPr>
              <a:defRPr/>
            </a:lvl1pPr>
          </a:lstStyle>
          <a:p>
            <a:pPr>
              <a:defRPr/>
            </a:pPr>
            <a:fld id="{B7E1D72A-3AC6-4561-809C-D734A217942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Veri Yer Tutucusu 26"/>
          <p:cNvSpPr>
            <a:spLocks noGrp="1"/>
          </p:cNvSpPr>
          <p:nvPr>
            <p:ph type="dt" sz="half" idx="10"/>
          </p:nvPr>
        </p:nvSpPr>
        <p:spPr/>
        <p:txBody>
          <a:bodyPr/>
          <a:lstStyle>
            <a:lvl1pPr>
              <a:defRPr/>
            </a:lvl1pPr>
          </a:lstStyle>
          <a:p>
            <a:pPr>
              <a:defRPr/>
            </a:pPr>
            <a:fld id="{44BEF37E-A72C-4D46-AAE9-E6A9BDB45CB3}" type="datetime1">
              <a:rPr lang="tr-TR"/>
              <a:pPr>
                <a:defRPr/>
              </a:pPr>
              <a:t>20.11.2019</a:t>
            </a:fld>
            <a:endParaRPr lang="tr-TR"/>
          </a:p>
        </p:txBody>
      </p:sp>
      <p:sp>
        <p:nvSpPr>
          <p:cNvPr id="4" name="Altbilgi Yer Tutucusu 3"/>
          <p:cNvSpPr>
            <a:spLocks noGrp="1"/>
          </p:cNvSpPr>
          <p:nvPr>
            <p:ph type="ftr" sz="quarter" idx="11"/>
          </p:nvPr>
        </p:nvSpPr>
        <p:spPr/>
        <p:txBody>
          <a:bodyPr/>
          <a:lstStyle>
            <a:lvl1pPr>
              <a:defRPr/>
            </a:lvl1pPr>
          </a:lstStyle>
          <a:p>
            <a:pPr>
              <a:defRPr/>
            </a:pPr>
            <a:endParaRPr lang="tr-TR"/>
          </a:p>
        </p:txBody>
      </p:sp>
      <p:sp>
        <p:nvSpPr>
          <p:cNvPr id="5" name="Slayt Numarası Yer Tutucusu 15"/>
          <p:cNvSpPr>
            <a:spLocks noGrp="1"/>
          </p:cNvSpPr>
          <p:nvPr>
            <p:ph type="sldNum" sz="quarter" idx="12"/>
          </p:nvPr>
        </p:nvSpPr>
        <p:spPr/>
        <p:txBody>
          <a:bodyPr/>
          <a:lstStyle>
            <a:lvl1pPr>
              <a:defRPr/>
            </a:lvl1pPr>
          </a:lstStyle>
          <a:p>
            <a:pPr>
              <a:defRPr/>
            </a:pPr>
            <a:fld id="{6432EB60-CA2F-4240-A4F3-6E733281B0B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26"/>
          <p:cNvSpPr>
            <a:spLocks noGrp="1"/>
          </p:cNvSpPr>
          <p:nvPr>
            <p:ph type="dt" sz="half" idx="10"/>
          </p:nvPr>
        </p:nvSpPr>
        <p:spPr/>
        <p:txBody>
          <a:bodyPr/>
          <a:lstStyle>
            <a:lvl1pPr>
              <a:defRPr/>
            </a:lvl1pPr>
          </a:lstStyle>
          <a:p>
            <a:pPr>
              <a:defRPr/>
            </a:pPr>
            <a:fld id="{80C17A58-1C25-45E8-8756-3D39A7F7DE0D}" type="datetime1">
              <a:rPr lang="tr-TR"/>
              <a:pPr>
                <a:defRPr/>
              </a:pPr>
              <a:t>20.11.2019</a:t>
            </a:fld>
            <a:endParaRPr lang="tr-TR"/>
          </a:p>
        </p:txBody>
      </p:sp>
      <p:sp>
        <p:nvSpPr>
          <p:cNvPr id="3" name="Altbilgi Yer Tutucusu 3"/>
          <p:cNvSpPr>
            <a:spLocks noGrp="1"/>
          </p:cNvSpPr>
          <p:nvPr>
            <p:ph type="ftr" sz="quarter" idx="11"/>
          </p:nvPr>
        </p:nvSpPr>
        <p:spPr/>
        <p:txBody>
          <a:bodyPr/>
          <a:lstStyle>
            <a:lvl1pPr>
              <a:defRPr/>
            </a:lvl1pPr>
          </a:lstStyle>
          <a:p>
            <a:pPr>
              <a:defRPr/>
            </a:pPr>
            <a:endParaRPr lang="tr-TR"/>
          </a:p>
        </p:txBody>
      </p:sp>
      <p:sp>
        <p:nvSpPr>
          <p:cNvPr id="4" name="Slayt Numarası Yer Tutucusu 15"/>
          <p:cNvSpPr>
            <a:spLocks noGrp="1"/>
          </p:cNvSpPr>
          <p:nvPr>
            <p:ph type="sldNum" sz="quarter" idx="12"/>
          </p:nvPr>
        </p:nvSpPr>
        <p:spPr/>
        <p:txBody>
          <a:bodyPr/>
          <a:lstStyle>
            <a:lvl1pPr>
              <a:defRPr/>
            </a:lvl1pPr>
          </a:lstStyle>
          <a:p>
            <a:pPr>
              <a:defRPr/>
            </a:pPr>
            <a:fld id="{C0609275-8C73-49B0-833F-6134D6E5F85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tr-TR" smtClean="0"/>
              <a:t>Asıl başlık stili için tıklatın</a:t>
            </a:r>
            <a:endParaRPr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26"/>
          <p:cNvSpPr>
            <a:spLocks noGrp="1"/>
          </p:cNvSpPr>
          <p:nvPr>
            <p:ph type="dt" sz="half" idx="10"/>
          </p:nvPr>
        </p:nvSpPr>
        <p:spPr/>
        <p:txBody>
          <a:bodyPr/>
          <a:lstStyle>
            <a:lvl1pPr>
              <a:defRPr/>
            </a:lvl1pPr>
          </a:lstStyle>
          <a:p>
            <a:pPr>
              <a:defRPr/>
            </a:pPr>
            <a:fld id="{074748EA-FA92-4E05-9D6C-9C8AA0C7E8E1}" type="datetime1">
              <a:rPr lang="tr-TR"/>
              <a:pPr>
                <a:defRPr/>
              </a:pPr>
              <a:t>20.11.2019</a:t>
            </a:fld>
            <a:endParaRPr lang="tr-TR"/>
          </a:p>
        </p:txBody>
      </p:sp>
      <p:sp>
        <p:nvSpPr>
          <p:cNvPr id="6" name="Altbilgi Yer Tutucusu 3"/>
          <p:cNvSpPr>
            <a:spLocks noGrp="1"/>
          </p:cNvSpPr>
          <p:nvPr>
            <p:ph type="ftr" sz="quarter" idx="11"/>
          </p:nvPr>
        </p:nvSpPr>
        <p:spPr/>
        <p:txBody>
          <a:bodyPr/>
          <a:lstStyle>
            <a:lvl1pPr>
              <a:defRPr/>
            </a:lvl1pPr>
          </a:lstStyle>
          <a:p>
            <a:pPr>
              <a:defRPr/>
            </a:pPr>
            <a:endParaRPr lang="tr-TR"/>
          </a:p>
        </p:txBody>
      </p:sp>
      <p:sp>
        <p:nvSpPr>
          <p:cNvPr id="7" name="Slayt Numarası Yer Tutucusu 15"/>
          <p:cNvSpPr>
            <a:spLocks noGrp="1"/>
          </p:cNvSpPr>
          <p:nvPr>
            <p:ph type="sldNum" sz="quarter" idx="12"/>
          </p:nvPr>
        </p:nvSpPr>
        <p:spPr/>
        <p:txBody>
          <a:bodyPr/>
          <a:lstStyle>
            <a:lvl1pPr>
              <a:defRPr/>
            </a:lvl1pPr>
          </a:lstStyle>
          <a:p>
            <a:pPr>
              <a:defRPr/>
            </a:pPr>
            <a:fld id="{1565A125-F9B1-46E2-8318-74BCB31AB24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Dikdörtgen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6" name="Dikdörtgen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2" name="Başlık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tr-TR" smtClean="0"/>
              <a:t>Asıl başlık stili için tıklatın</a:t>
            </a:r>
            <a:endParaRPr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7" name="Veri Yer Tutucusu 4"/>
          <p:cNvSpPr>
            <a:spLocks noGrp="1"/>
          </p:cNvSpPr>
          <p:nvPr>
            <p:ph type="dt" sz="half" idx="10"/>
          </p:nvPr>
        </p:nvSpPr>
        <p:spPr/>
        <p:txBody>
          <a:bodyPr/>
          <a:lstStyle>
            <a:lvl1pPr>
              <a:defRPr smtClean="0"/>
            </a:lvl1pPr>
            <a:extLst/>
          </a:lstStyle>
          <a:p>
            <a:pPr>
              <a:defRPr/>
            </a:pPr>
            <a:fld id="{0FC3CB6A-9C07-4D46-ABC7-F592522DFD07}" type="datetime1">
              <a:rPr lang="tr-TR"/>
              <a:pPr>
                <a:defRPr/>
              </a:pPr>
              <a:t>20.11.2019</a:t>
            </a:fld>
            <a:endParaRPr lang="tr-TR"/>
          </a:p>
        </p:txBody>
      </p:sp>
      <p:sp>
        <p:nvSpPr>
          <p:cNvPr id="8" name="Altbilgi Yer Tutucusu 5"/>
          <p:cNvSpPr>
            <a:spLocks noGrp="1"/>
          </p:cNvSpPr>
          <p:nvPr>
            <p:ph type="ftr" sz="quarter" idx="11"/>
          </p:nvPr>
        </p:nvSpPr>
        <p:spPr/>
        <p:txBody>
          <a:bodyPr/>
          <a:lstStyle>
            <a:lvl1pPr>
              <a:defRPr/>
            </a:lvl1pPr>
            <a:extLst/>
          </a:lstStyle>
          <a:p>
            <a:pPr>
              <a:defRPr/>
            </a:pPr>
            <a:endParaRPr lang="tr-TR"/>
          </a:p>
        </p:txBody>
      </p:sp>
      <p:sp>
        <p:nvSpPr>
          <p:cNvPr id="9" name="Slayt Numarası Yer Tutucusu 6"/>
          <p:cNvSpPr>
            <a:spLocks noGrp="1"/>
          </p:cNvSpPr>
          <p:nvPr>
            <p:ph type="sldNum" sz="quarter" idx="12"/>
          </p:nvPr>
        </p:nvSpPr>
        <p:spPr/>
        <p:txBody>
          <a:bodyPr/>
          <a:lstStyle>
            <a:lvl1pPr>
              <a:defRPr/>
            </a:lvl1pPr>
            <a:extLst/>
          </a:lstStyle>
          <a:p>
            <a:pPr>
              <a:defRPr/>
            </a:pPr>
            <a:fld id="{6A934335-3CFA-4632-84BC-AB58B0BC60F1}"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Başlık Yer Tutucusu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tr-TR" smtClean="0"/>
              <a:t>Asıl başlık stili için tıklatın</a:t>
            </a:r>
            <a:endParaRPr lang="en-US"/>
          </a:p>
        </p:txBody>
      </p:sp>
      <p:sp>
        <p:nvSpPr>
          <p:cNvPr id="1030" name="Metin Yer Tutucusu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7" name="Veri Yer Tutucusu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smtClean="0">
                <a:solidFill>
                  <a:schemeClr val="tx2"/>
                </a:solidFill>
              </a:defRPr>
            </a:lvl1pPr>
            <a:extLst/>
          </a:lstStyle>
          <a:p>
            <a:pPr>
              <a:defRPr/>
            </a:pPr>
            <a:fld id="{70FAD678-1273-48F4-B6FA-F289429A7B25}" type="datetime1">
              <a:rPr lang="tr-TR"/>
              <a:pPr>
                <a:defRPr/>
              </a:pPr>
              <a:t>20.11.2019</a:t>
            </a:fld>
            <a:endParaRPr lang="tr-TR"/>
          </a:p>
        </p:txBody>
      </p:sp>
      <p:sp>
        <p:nvSpPr>
          <p:cNvPr id="4" name="Altbilgi Yer Tutucusu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tr-TR"/>
          </a:p>
        </p:txBody>
      </p:sp>
      <p:sp>
        <p:nvSpPr>
          <p:cNvPr id="16" name="Slayt Numarası Yer Tutucusu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BAC91688-00D1-42E2-816B-5713876B138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289" r:id="rId1"/>
    <p:sldLayoutId id="2147484277" r:id="rId2"/>
    <p:sldLayoutId id="2147484290" r:id="rId3"/>
    <p:sldLayoutId id="2147484278" r:id="rId4"/>
    <p:sldLayoutId id="2147484279" r:id="rId5"/>
    <p:sldLayoutId id="2147484280" r:id="rId6"/>
    <p:sldLayoutId id="2147484281" r:id="rId7"/>
    <p:sldLayoutId id="2147484282" r:id="rId8"/>
    <p:sldLayoutId id="2147484291" r:id="rId9"/>
    <p:sldLayoutId id="2147484283" r:id="rId10"/>
    <p:sldLayoutId id="2147484292" r:id="rId11"/>
    <p:sldLayoutId id="2147484293" r:id="rId12"/>
  </p:sldLayoutIdLst>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2052"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defRPr>
            </a:lvl1pPr>
          </a:lstStyle>
          <a:p>
            <a:pPr>
              <a:defRPr/>
            </a:pPr>
            <a:fld id="{A9D153EB-25B4-424B-9E87-5A13F33B2EA0}" type="datetime1">
              <a:rPr lang="tr-TR"/>
              <a:pPr>
                <a:defRPr/>
              </a:pPr>
              <a:t>20.11.2019</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647D6F6F-04D3-4CB3-842C-A3C5B73CFD4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84" r:id="rId4"/>
    <p:sldLayoutId id="2147484285" r:id="rId5"/>
    <p:sldLayoutId id="2147484297" r:id="rId6"/>
    <p:sldLayoutId id="2147484286" r:id="rId7"/>
    <p:sldLayoutId id="2147484298" r:id="rId8"/>
    <p:sldLayoutId id="2147484299" r:id="rId9"/>
    <p:sldLayoutId id="2147484287" r:id="rId10"/>
    <p:sldLayoutId id="2147484288"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70FAD678-1273-48F4-B6FA-F289429A7B25}" type="datetime1">
              <a:rPr lang="tr-TR" smtClean="0"/>
              <a:pPr>
                <a:defRPr/>
              </a:pPr>
              <a:t>20.11.2019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AC91688-00D1-42E2-816B-5713876B1383}"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70FAD678-1273-48F4-B6FA-F289429A7B25}" type="datetime1">
              <a:rPr lang="tr-TR" smtClean="0"/>
              <a:pPr>
                <a:defRPr/>
              </a:pPr>
              <a:t>20.11.2019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AC91688-00D1-42E2-816B-5713876B1383}"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7" descr="vladstudio_proud_1024x768"/>
          <p:cNvPicPr>
            <a:picLocks noChangeAspect="1" noChangeArrowheads="1"/>
          </p:cNvPicPr>
          <p:nvPr/>
        </p:nvPicPr>
        <p:blipFill>
          <a:blip r:embed="rId3">
            <a:lum bright="36000"/>
          </a:blip>
          <a:srcRect b="18317"/>
          <a:stretch>
            <a:fillRect/>
          </a:stretch>
        </p:blipFill>
        <p:spPr bwMode="auto">
          <a:xfrm>
            <a:off x="0" y="-26988"/>
            <a:ext cx="9144000" cy="6884988"/>
          </a:xfrm>
          <a:prstGeom prst="rect">
            <a:avLst/>
          </a:prstGeom>
          <a:noFill/>
          <a:ln w="9525">
            <a:noFill/>
            <a:miter lim="800000"/>
            <a:headEnd/>
            <a:tailEnd/>
          </a:ln>
        </p:spPr>
      </p:pic>
      <p:sp>
        <p:nvSpPr>
          <p:cNvPr id="4099" name="AutoShape 2"/>
          <p:cNvSpPr>
            <a:spLocks noGrp="1" noChangeArrowheads="1"/>
          </p:cNvSpPr>
          <p:nvPr>
            <p:ph type="ctrTitle" idx="4294967295"/>
          </p:nvPr>
        </p:nvSpPr>
        <p:spPr>
          <a:xfrm>
            <a:off x="571472" y="571480"/>
            <a:ext cx="8229600" cy="1093775"/>
          </a:xfrm>
          <a:prstGeom prst="roundRect">
            <a:avLst>
              <a:gd name="adj" fmla="val 50000"/>
            </a:avLst>
          </a:prstGeom>
        </p:spPr>
        <p:txBody>
          <a:bodyPr anchor="ctr">
            <a:noAutofit/>
          </a:bodyPr>
          <a:lstStyle/>
          <a:p>
            <a:pPr algn="ctr" eaLnBrk="1" fontAlgn="auto" hangingPunct="1">
              <a:spcAft>
                <a:spcPts val="0"/>
              </a:spcAft>
              <a:defRPr/>
            </a:pPr>
            <a:r>
              <a:rPr lang="tr-TR" sz="4400" dirty="0" smtClean="0">
                <a:solidFill>
                  <a:srgbClr val="000099"/>
                </a:solidFill>
                <a:effectLst>
                  <a:outerShdw blurRad="38100" dist="38100" dir="2700000" algn="tl">
                    <a:srgbClr val="C0C0C0"/>
                  </a:outerShdw>
                </a:effectLst>
              </a:rPr>
              <a:t>çocuk yetİştİrmede</a:t>
            </a:r>
            <a:br>
              <a:rPr lang="tr-TR" sz="4400" dirty="0" smtClean="0">
                <a:solidFill>
                  <a:srgbClr val="000099"/>
                </a:solidFill>
                <a:effectLst>
                  <a:outerShdw blurRad="38100" dist="38100" dir="2700000" algn="tl">
                    <a:srgbClr val="C0C0C0"/>
                  </a:outerShdw>
                </a:effectLst>
              </a:rPr>
            </a:br>
            <a:r>
              <a:rPr lang="tr-TR" sz="4400" dirty="0" smtClean="0">
                <a:solidFill>
                  <a:srgbClr val="000099"/>
                </a:solidFill>
                <a:effectLst>
                  <a:outerShdw blurRad="38100" dist="38100" dir="2700000" algn="tl">
                    <a:srgbClr val="C0C0C0"/>
                  </a:outerShdw>
                </a:effectLst>
              </a:rPr>
              <a:t>ANNE - BABA TUTUMLARI</a:t>
            </a:r>
          </a:p>
        </p:txBody>
      </p:sp>
      <p:sp>
        <p:nvSpPr>
          <p:cNvPr id="14341"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98D9E20-D75E-473E-AC35-D7389BA7E305}" type="slidenum">
              <a:rPr lang="tr-TR" smtClean="0"/>
              <a:pPr/>
              <a:t>1</a:t>
            </a:fld>
            <a:endParaRPr lang="tr-TR" smtClean="0"/>
          </a:p>
        </p:txBody>
      </p:sp>
      <p:pic>
        <p:nvPicPr>
          <p:cNvPr id="1026" name="Picture 2" descr="F:\Anne-cocuk-karikatur.jpg"/>
          <p:cNvPicPr>
            <a:picLocks noChangeAspect="1" noChangeArrowheads="1"/>
          </p:cNvPicPr>
          <p:nvPr/>
        </p:nvPicPr>
        <p:blipFill>
          <a:blip r:embed="rId4"/>
          <a:srcRect/>
          <a:stretch>
            <a:fillRect/>
          </a:stretch>
        </p:blipFill>
        <p:spPr bwMode="auto">
          <a:xfrm>
            <a:off x="2165556" y="1928801"/>
            <a:ext cx="4692460" cy="4358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tr-TR" altLang="tr-TR" dirty="0" smtClean="0"/>
              <a:t>Aşırı Baskıcı ve Otorİter Tutum</a:t>
            </a:r>
          </a:p>
        </p:txBody>
      </p:sp>
      <p:sp>
        <p:nvSpPr>
          <p:cNvPr id="23555" name="Rectangle 3"/>
          <p:cNvSpPr>
            <a:spLocks noGrp="1" noChangeArrowheads="1"/>
          </p:cNvSpPr>
          <p:nvPr>
            <p:ph idx="1"/>
          </p:nvPr>
        </p:nvSpPr>
        <p:spPr/>
        <p:txBody>
          <a:bodyPr/>
          <a:lstStyle/>
          <a:p>
            <a:pPr eaLnBrk="1" hangingPunct="1">
              <a:lnSpc>
                <a:spcPct val="90000"/>
              </a:lnSpc>
              <a:buFont typeface="Wingdings" pitchFamily="2" charset="2"/>
              <a:buChar char="Ø"/>
            </a:pPr>
            <a:r>
              <a:rPr lang="tr-TR" altLang="tr-TR" sz="2800" smtClean="0"/>
              <a:t>Sürekli eleştiren, yargılayan, suçlayan anne-babalardır. </a:t>
            </a:r>
          </a:p>
          <a:p>
            <a:pPr eaLnBrk="1" hangingPunct="1">
              <a:lnSpc>
                <a:spcPct val="90000"/>
              </a:lnSpc>
              <a:buFont typeface="Wingdings" pitchFamily="2" charset="2"/>
              <a:buChar char="Ø"/>
            </a:pPr>
            <a:r>
              <a:rPr lang="tr-TR" altLang="tr-TR" sz="2800" smtClean="0"/>
              <a:t>Anne babalar çocukları kendi kalıplarına göre yetiştirirler. </a:t>
            </a:r>
          </a:p>
          <a:p>
            <a:pPr eaLnBrk="1" hangingPunct="1">
              <a:lnSpc>
                <a:spcPct val="90000"/>
              </a:lnSpc>
              <a:buFont typeface="Wingdings" pitchFamily="2" charset="2"/>
              <a:buChar char="Ø"/>
            </a:pPr>
            <a:r>
              <a:rPr lang="tr-TR" altLang="tr-TR" sz="2800" smtClean="0">
                <a:solidFill>
                  <a:srgbClr val="FF0000"/>
                </a:solidFill>
              </a:rPr>
              <a:t>“Çocuğumu eğitiyorum”</a:t>
            </a:r>
            <a:r>
              <a:rPr lang="tr-TR" altLang="tr-TR" sz="2800" smtClean="0"/>
              <a:t> mantığıyla </a:t>
            </a:r>
            <a:r>
              <a:rPr lang="tr-TR" altLang="tr-TR" sz="2800" smtClean="0">
                <a:solidFill>
                  <a:srgbClr val="FF0000"/>
                </a:solidFill>
              </a:rPr>
              <a:t>şiddet </a:t>
            </a:r>
            <a:r>
              <a:rPr lang="tr-TR" altLang="tr-TR" sz="2800" smtClean="0"/>
              <a:t>uygulanabilir. </a:t>
            </a:r>
          </a:p>
          <a:p>
            <a:pPr eaLnBrk="1" hangingPunct="1">
              <a:lnSpc>
                <a:spcPct val="90000"/>
              </a:lnSpc>
              <a:buFont typeface="Wingdings" pitchFamily="2" charset="2"/>
              <a:buChar char="Ø"/>
            </a:pPr>
            <a:r>
              <a:rPr lang="tr-TR" altLang="tr-TR" sz="2800" smtClean="0"/>
              <a:t>Çocuktan yaşının üzerinde bir olgunluk beklenir ve ona özgürlük tanınmaz.  </a:t>
            </a:r>
          </a:p>
          <a:p>
            <a:pPr eaLnBrk="1" hangingPunct="1">
              <a:lnSpc>
                <a:spcPct val="90000"/>
              </a:lnSpc>
            </a:pPr>
            <a:endParaRPr lang="tr-TR" altLang="tr-TR" sz="2400" smtClean="0"/>
          </a:p>
          <a:p>
            <a:pPr eaLnBrk="1" hangingPunct="1">
              <a:lnSpc>
                <a:spcPct val="90000"/>
              </a:lnSpc>
            </a:pPr>
            <a:endParaRPr lang="tr-TR" altLang="tr-TR" sz="2400" smtClean="0"/>
          </a:p>
        </p:txBody>
      </p:sp>
      <p:sp>
        <p:nvSpPr>
          <p:cNvPr id="2355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3C1A8E2-75EE-4E4E-B6A3-9808A21EDF63}" type="slidenum">
              <a:rPr lang="tr-TR" smtClean="0"/>
              <a:pPr/>
              <a:t>10</a:t>
            </a:fld>
            <a:endParaRPr lang="tr-T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467544" y="620688"/>
            <a:ext cx="6084168" cy="1059904"/>
          </a:xfrm>
        </p:spPr>
        <p:txBody>
          <a:bodyPr/>
          <a:lstStyle/>
          <a:p>
            <a:pPr eaLnBrk="1" fontAlgn="auto" hangingPunct="1">
              <a:spcAft>
                <a:spcPts val="0"/>
              </a:spcAft>
              <a:defRPr/>
            </a:pPr>
            <a:r>
              <a:rPr lang="tr-TR" altLang="tr-TR" sz="3200" dirty="0" smtClean="0">
                <a:cs typeface="Arial" charset="0"/>
              </a:rPr>
              <a:t>Çocuğun Kİşİlİk Gelİşİmİ Üzerİndekİ Etkİlerİ</a:t>
            </a:r>
          </a:p>
        </p:txBody>
      </p:sp>
      <p:sp>
        <p:nvSpPr>
          <p:cNvPr id="24579" name="Rectangle 3"/>
          <p:cNvSpPr>
            <a:spLocks noGrp="1" noChangeArrowheads="1"/>
          </p:cNvSpPr>
          <p:nvPr>
            <p:ph type="body" idx="4294967295"/>
          </p:nvPr>
        </p:nvSpPr>
        <p:spPr>
          <a:xfrm>
            <a:off x="250825" y="2276475"/>
            <a:ext cx="7696200" cy="3095625"/>
          </a:xfrm>
        </p:spPr>
        <p:txBody>
          <a:bodyPr/>
          <a:lstStyle/>
          <a:p>
            <a:pPr eaLnBrk="1" hangingPunct="1">
              <a:lnSpc>
                <a:spcPct val="80000"/>
              </a:lnSpc>
              <a:buFont typeface="Wingdings" pitchFamily="2" charset="2"/>
              <a:buChar char="Ø"/>
            </a:pPr>
            <a:r>
              <a:rPr lang="tr-TR" altLang="tr-TR" sz="2800" smtClean="0"/>
              <a:t>Çocuk içine kapanık, çekingen, itaatkar olabileceği   gibi aşırı saldırgan ve zorba da olabilir. </a:t>
            </a:r>
          </a:p>
          <a:p>
            <a:pPr eaLnBrk="1" hangingPunct="1">
              <a:lnSpc>
                <a:spcPct val="80000"/>
              </a:lnSpc>
              <a:buFont typeface="Wingdings" pitchFamily="2" charset="2"/>
              <a:buChar char="Ø"/>
            </a:pPr>
            <a:r>
              <a:rPr lang="tr-TR" altLang="tr-TR" sz="2800" smtClean="0"/>
              <a:t>Çocukta daima güçlü olma ve kendinden zayıfları ezme isteği vardır.</a:t>
            </a:r>
          </a:p>
          <a:p>
            <a:pPr eaLnBrk="1" hangingPunct="1">
              <a:lnSpc>
                <a:spcPct val="80000"/>
              </a:lnSpc>
              <a:buFont typeface="Wingdings" pitchFamily="2" charset="2"/>
              <a:buChar char="Ø"/>
            </a:pPr>
            <a:r>
              <a:rPr lang="tr-TR" altLang="tr-TR" sz="2800" smtClean="0"/>
              <a:t>Kendine güveni hemen hemen yok gibidir.</a:t>
            </a:r>
          </a:p>
          <a:p>
            <a:pPr eaLnBrk="1" hangingPunct="1">
              <a:lnSpc>
                <a:spcPct val="80000"/>
              </a:lnSpc>
              <a:buFont typeface="Wingdings" pitchFamily="2" charset="2"/>
              <a:buChar char="Ø"/>
            </a:pPr>
            <a:r>
              <a:rPr lang="tr-TR" altLang="tr-TR" sz="2800" smtClean="0"/>
              <a:t>İleri yaşlarda sıkıntılar karşısında dayanıksız ve çaresiz kalır. </a:t>
            </a:r>
          </a:p>
        </p:txBody>
      </p:sp>
      <p:sp>
        <p:nvSpPr>
          <p:cNvPr id="2458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5519737-D871-4207-B027-D49754271035}" type="slidenum">
              <a:rPr lang="tr-TR" smtClean="0"/>
              <a:pPr/>
              <a:t>11</a:t>
            </a:fld>
            <a:endParaRPr lang="tr-T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270750" cy="1331913"/>
          </a:xfrm>
        </p:spPr>
        <p:txBody>
          <a:bodyPr/>
          <a:lstStyle/>
          <a:p>
            <a:pPr eaLnBrk="1" fontAlgn="auto" hangingPunct="1">
              <a:spcAft>
                <a:spcPts val="0"/>
              </a:spcAft>
              <a:defRPr/>
            </a:pPr>
            <a:r>
              <a:rPr lang="tr-TR" altLang="tr-TR" sz="3200" dirty="0" smtClean="0">
                <a:cs typeface="Arial" charset="0"/>
              </a:rPr>
              <a:t>Çocuğun Kİşİlİk Gelİşİmİ Üzerİndekİ Etkİlerİ</a:t>
            </a:r>
          </a:p>
        </p:txBody>
      </p:sp>
      <p:sp>
        <p:nvSpPr>
          <p:cNvPr id="25603" name="Rectangle 3"/>
          <p:cNvSpPr>
            <a:spLocks noGrp="1" noChangeArrowheads="1"/>
          </p:cNvSpPr>
          <p:nvPr>
            <p:ph idx="1"/>
          </p:nvPr>
        </p:nvSpPr>
        <p:spPr>
          <a:xfrm>
            <a:off x="468313" y="2133600"/>
            <a:ext cx="7696200" cy="3657600"/>
          </a:xfrm>
        </p:spPr>
        <p:txBody>
          <a:bodyPr/>
          <a:lstStyle/>
          <a:p>
            <a:pPr eaLnBrk="1" hangingPunct="1">
              <a:buFont typeface="Wingdings" pitchFamily="2" charset="2"/>
              <a:buChar char="Ø"/>
            </a:pPr>
            <a:r>
              <a:rPr lang="tr-TR" altLang="tr-TR" sz="2800" smtClean="0"/>
              <a:t>Çocuk alacağı ağır cezalardan kaçmak için yalan söyleyebilir. </a:t>
            </a:r>
          </a:p>
          <a:p>
            <a:pPr eaLnBrk="1" hangingPunct="1">
              <a:buFont typeface="Wingdings" pitchFamily="2" charset="2"/>
              <a:buChar char="Ø"/>
            </a:pPr>
            <a:r>
              <a:rPr lang="tr-TR" altLang="tr-TR" sz="2800" smtClean="0"/>
              <a:t>İnsanlar tarafından kolay kandırılabilir, yanlış hareketler yapmaya eğilimlidir.</a:t>
            </a:r>
          </a:p>
          <a:p>
            <a:pPr eaLnBrk="1" hangingPunct="1">
              <a:buFont typeface="Wingdings" pitchFamily="2" charset="2"/>
              <a:buChar char="Ø"/>
            </a:pPr>
            <a:r>
              <a:rPr lang="tr-TR" altLang="tr-TR" sz="2800" smtClean="0"/>
              <a:t>Aşırı hassas, kırılgan ve hastalıklı bir kişilik yapısı görülebilir. Sürekli eleştirildiği için aşağılık duygusuna kapılabilir.   </a:t>
            </a:r>
          </a:p>
          <a:p>
            <a:pPr eaLnBrk="1" hangingPunct="1"/>
            <a:endParaRPr lang="tr-TR" altLang="tr-TR" sz="2800" smtClean="0"/>
          </a:p>
          <a:p>
            <a:pPr eaLnBrk="1" hangingPunct="1"/>
            <a:endParaRPr lang="tr-TR" altLang="tr-TR" sz="2800" smtClean="0"/>
          </a:p>
        </p:txBody>
      </p:sp>
      <p:sp>
        <p:nvSpPr>
          <p:cNvPr id="2560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F2F88B3-7351-4CDB-913B-29C09DF68DDA}" type="slidenum">
              <a:rPr lang="tr-TR" smtClean="0"/>
              <a:pPr/>
              <a:t>12</a:t>
            </a:fld>
            <a:endParaRPr lang="tr-T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6190456" cy="1079649"/>
          </a:xfrm>
        </p:spPr>
        <p:txBody>
          <a:bodyPr/>
          <a:lstStyle/>
          <a:p>
            <a:pPr eaLnBrk="1" fontAlgn="auto" hangingPunct="1">
              <a:spcAft>
                <a:spcPts val="0"/>
              </a:spcAft>
              <a:defRPr/>
            </a:pPr>
            <a:r>
              <a:rPr lang="tr-TR" altLang="tr-TR" sz="3200" dirty="0" smtClean="0">
                <a:cs typeface="Arial" charset="0"/>
              </a:rPr>
              <a:t>Çocuğun Kİşİlİk Gelİşİmİ Üzerİndekİ Etkİlerİ</a:t>
            </a:r>
          </a:p>
        </p:txBody>
      </p:sp>
      <p:sp>
        <p:nvSpPr>
          <p:cNvPr id="26627" name="Rectangle 3"/>
          <p:cNvSpPr>
            <a:spLocks noGrp="1" noChangeArrowheads="1"/>
          </p:cNvSpPr>
          <p:nvPr>
            <p:ph idx="1"/>
          </p:nvPr>
        </p:nvSpPr>
        <p:spPr>
          <a:xfrm>
            <a:off x="250825" y="1628775"/>
            <a:ext cx="7696200" cy="4162425"/>
          </a:xfrm>
        </p:spPr>
        <p:txBody>
          <a:bodyPr/>
          <a:lstStyle/>
          <a:p>
            <a:pPr eaLnBrk="1" hangingPunct="1">
              <a:buFont typeface="Wingdings" pitchFamily="2" charset="2"/>
              <a:buChar char="Ø"/>
            </a:pPr>
            <a:r>
              <a:rPr lang="tr-TR" altLang="tr-TR" sz="2800" smtClean="0"/>
              <a:t>Bu çocuklar kötü muameleye maruz kalmaktan korktukları için anne ve babaya karşı uysal olmaktadır, fakat içten içe </a:t>
            </a:r>
            <a:r>
              <a:rPr lang="tr-TR" altLang="tr-TR" sz="2800" smtClean="0">
                <a:solidFill>
                  <a:srgbClr val="FF0066"/>
                </a:solidFill>
              </a:rPr>
              <a:t>anne babaya karşı düşmanlık duyguları </a:t>
            </a:r>
            <a:r>
              <a:rPr lang="tr-TR" altLang="tr-TR" sz="2800" smtClean="0"/>
              <a:t>geliştirirler.</a:t>
            </a:r>
          </a:p>
          <a:p>
            <a:pPr eaLnBrk="1" hangingPunct="1">
              <a:buFont typeface="Wingdings" pitchFamily="2" charset="2"/>
              <a:buChar char="Ø"/>
            </a:pPr>
            <a:r>
              <a:rPr lang="tr-TR" altLang="tr-TR" sz="2800" smtClean="0"/>
              <a:t>Sürekli kusurları aranan çocuk streslidir, ve stresliyken hata yapma olasılığı artar.</a:t>
            </a:r>
          </a:p>
          <a:p>
            <a:pPr eaLnBrk="1" hangingPunct="1">
              <a:buFont typeface="Wingdings" pitchFamily="2" charset="2"/>
              <a:buChar char="Ø"/>
            </a:pPr>
            <a:r>
              <a:rPr lang="tr-TR" altLang="tr-TR" sz="2800" smtClean="0"/>
              <a:t>Hata yapan kişilere hoşgörüsüzdürler.</a:t>
            </a:r>
          </a:p>
          <a:p>
            <a:pPr eaLnBrk="1" hangingPunct="1">
              <a:buFont typeface="Wingdings" pitchFamily="2" charset="2"/>
              <a:buChar char="Ø"/>
            </a:pPr>
            <a:endParaRPr lang="tr-TR" altLang="tr-TR" sz="2800" smtClean="0"/>
          </a:p>
          <a:p>
            <a:pPr eaLnBrk="1" hangingPunct="1">
              <a:buFontTx/>
              <a:buNone/>
            </a:pPr>
            <a:endParaRPr lang="tr-TR" altLang="tr-TR" sz="2800" smtClean="0"/>
          </a:p>
        </p:txBody>
      </p:sp>
      <p:sp>
        <p:nvSpPr>
          <p:cNvPr id="2662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A9B37D5-8EC6-4B44-9846-1190E28074F2}" type="slidenum">
              <a:rPr lang="tr-TR" smtClean="0"/>
              <a:pPr/>
              <a:t>13</a:t>
            </a:fld>
            <a:endParaRPr lang="tr-T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idx="4294967295"/>
          </p:nvPr>
        </p:nvSpPr>
        <p:spPr>
          <a:xfrm>
            <a:off x="107504" y="620688"/>
            <a:ext cx="7344816" cy="1357312"/>
          </a:xfrm>
        </p:spPr>
        <p:txBody>
          <a:bodyPr/>
          <a:lstStyle/>
          <a:p>
            <a:pPr algn="ctr" eaLnBrk="1" fontAlgn="auto" hangingPunct="1">
              <a:spcAft>
                <a:spcPts val="0"/>
              </a:spcAft>
              <a:defRPr/>
            </a:pPr>
            <a:r>
              <a:rPr lang="tr-TR" altLang="tr-TR" sz="5400" dirty="0" smtClean="0"/>
              <a:t>	</a:t>
            </a:r>
            <a:r>
              <a:rPr lang="tr-TR" altLang="tr-TR" sz="3200" dirty="0" smtClean="0"/>
              <a:t>AŞIRI HOŞGÖRÜLÜ/SERBEST </a:t>
            </a:r>
            <a:br>
              <a:rPr lang="tr-TR" altLang="tr-TR" sz="3200" dirty="0" smtClean="0"/>
            </a:br>
            <a:r>
              <a:rPr lang="tr-TR" altLang="tr-TR" sz="3200" dirty="0" smtClean="0"/>
              <a:t>        ANNE-BABA TUTUMU</a:t>
            </a:r>
          </a:p>
        </p:txBody>
      </p:sp>
      <p:pic>
        <p:nvPicPr>
          <p:cNvPr id="27651" name="Picture 4" descr="C:\Users\melek\Desktop\ilgili resimler\02145657_a7.jpg"/>
          <p:cNvPicPr>
            <a:picLocks noChangeAspect="1" noChangeArrowheads="1"/>
          </p:cNvPicPr>
          <p:nvPr/>
        </p:nvPicPr>
        <p:blipFill>
          <a:blip r:embed="rId2"/>
          <a:srcRect/>
          <a:stretch>
            <a:fillRect/>
          </a:stretch>
        </p:blipFill>
        <p:spPr bwMode="auto">
          <a:xfrm>
            <a:off x="1692275" y="2492375"/>
            <a:ext cx="5314950" cy="3810000"/>
          </a:xfrm>
          <a:prstGeom prst="rect">
            <a:avLst/>
          </a:prstGeom>
          <a:noFill/>
          <a:ln w="9525">
            <a:noFill/>
            <a:miter lim="800000"/>
            <a:headEnd/>
            <a:tailEnd/>
          </a:ln>
        </p:spPr>
      </p:pic>
      <p:sp>
        <p:nvSpPr>
          <p:cNvPr id="2765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DE01314-B7A1-4382-AE68-1822662EDA37}" type="slidenum">
              <a:rPr lang="tr-TR" smtClean="0"/>
              <a:pPr/>
              <a:t>14</a:t>
            </a:fld>
            <a:endParaRPr lang="tr-T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idx="4294967295"/>
          </p:nvPr>
        </p:nvSpPr>
        <p:spPr>
          <a:xfrm>
            <a:off x="0" y="549275"/>
            <a:ext cx="6870700" cy="1079500"/>
          </a:xfrm>
        </p:spPr>
        <p:txBody>
          <a:bodyPr/>
          <a:lstStyle/>
          <a:p>
            <a:pPr eaLnBrk="1" fontAlgn="auto" hangingPunct="1">
              <a:spcAft>
                <a:spcPts val="0"/>
              </a:spcAft>
              <a:defRPr/>
            </a:pPr>
            <a:r>
              <a:rPr lang="tr-TR" altLang="tr-TR" smtClean="0"/>
              <a:t> </a:t>
            </a:r>
            <a:r>
              <a:rPr lang="tr-TR" altLang="tr-TR" sz="3600" smtClean="0"/>
              <a:t>Serbest Anne- Baba Tutumu</a:t>
            </a:r>
          </a:p>
        </p:txBody>
      </p:sp>
      <p:sp>
        <p:nvSpPr>
          <p:cNvPr id="28675" name="2 İçerik Yer Tutucusu"/>
          <p:cNvSpPr>
            <a:spLocks noGrp="1"/>
          </p:cNvSpPr>
          <p:nvPr>
            <p:ph idx="4294967295"/>
          </p:nvPr>
        </p:nvSpPr>
        <p:spPr>
          <a:xfrm>
            <a:off x="323850" y="2060575"/>
            <a:ext cx="7550150" cy="3527425"/>
          </a:xfrm>
        </p:spPr>
        <p:txBody>
          <a:bodyPr/>
          <a:lstStyle/>
          <a:p>
            <a:pPr algn="just" eaLnBrk="1" hangingPunct="1">
              <a:lnSpc>
                <a:spcPct val="90000"/>
              </a:lnSpc>
              <a:buFont typeface="Wingdings" pitchFamily="2" charset="2"/>
              <a:buChar char="Ø"/>
            </a:pPr>
            <a:r>
              <a:rPr lang="tr-TR" altLang="tr-TR" smtClean="0"/>
              <a:t>Çocuğa hiçbir zaman kesin kural konmaz. Konulan kurallar da uygulama ve denetimden uzaktır. </a:t>
            </a:r>
          </a:p>
          <a:p>
            <a:pPr algn="just" eaLnBrk="1" hangingPunct="1">
              <a:lnSpc>
                <a:spcPct val="90000"/>
              </a:lnSpc>
              <a:buFont typeface="Wingdings" pitchFamily="2" charset="2"/>
              <a:buChar char="Ø"/>
            </a:pPr>
            <a:r>
              <a:rPr lang="tr-TR" altLang="tr-TR" smtClean="0"/>
              <a:t>Bu tutum ev içerisinde geçerli olduğu gibi ev dışında da geçerlidir. </a:t>
            </a:r>
          </a:p>
          <a:p>
            <a:pPr algn="just" eaLnBrk="1" hangingPunct="1">
              <a:lnSpc>
                <a:spcPct val="90000"/>
              </a:lnSpc>
              <a:buFont typeface="Wingdings" pitchFamily="2" charset="2"/>
              <a:buChar char="Ø"/>
            </a:pPr>
            <a:r>
              <a:rPr lang="tr-TR" altLang="tr-TR" smtClean="0"/>
              <a:t>Çocukların her istedikleri sorgulanmadan yerine getirilir. </a:t>
            </a:r>
          </a:p>
        </p:txBody>
      </p:sp>
      <p:sp>
        <p:nvSpPr>
          <p:cNvPr id="2867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E22789B-D1A2-468F-BCE7-C200159255BB}" type="slidenum">
              <a:rPr lang="tr-TR" smtClean="0"/>
              <a:pPr/>
              <a:t>15</a:t>
            </a:fld>
            <a:endParaRPr 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6870700" cy="1116013"/>
          </a:xfrm>
        </p:spPr>
        <p:txBody>
          <a:bodyPr/>
          <a:lstStyle/>
          <a:p>
            <a:pPr eaLnBrk="1" fontAlgn="auto" hangingPunct="1">
              <a:spcAft>
                <a:spcPts val="0"/>
              </a:spcAft>
              <a:defRPr/>
            </a:pPr>
            <a:r>
              <a:rPr lang="tr-TR" altLang="tr-TR" sz="3200" smtClean="0"/>
              <a:t>Serbest Anne- Baba Tutumu</a:t>
            </a:r>
          </a:p>
        </p:txBody>
      </p:sp>
      <p:sp>
        <p:nvSpPr>
          <p:cNvPr id="29699" name="Rectangle 3"/>
          <p:cNvSpPr>
            <a:spLocks noGrp="1" noChangeArrowheads="1"/>
          </p:cNvSpPr>
          <p:nvPr>
            <p:ph idx="1"/>
          </p:nvPr>
        </p:nvSpPr>
        <p:spPr>
          <a:xfrm>
            <a:off x="179388" y="1844675"/>
            <a:ext cx="7696200" cy="4408488"/>
          </a:xfrm>
        </p:spPr>
        <p:txBody>
          <a:bodyPr/>
          <a:lstStyle/>
          <a:p>
            <a:pPr algn="just" eaLnBrk="1" hangingPunct="1">
              <a:lnSpc>
                <a:spcPct val="90000"/>
              </a:lnSpc>
              <a:buFont typeface="Wingdings" pitchFamily="2" charset="2"/>
              <a:buChar char="Ø"/>
            </a:pPr>
            <a:r>
              <a:rPr lang="tr-TR" altLang="tr-TR" dirty="0" smtClean="0"/>
              <a:t>Anne baba çocuğun davranışına karışmaz, sadece büyük problem olduğunda varlığını hissettirir.</a:t>
            </a:r>
          </a:p>
          <a:p>
            <a:pPr algn="just" eaLnBrk="1" hangingPunct="1">
              <a:lnSpc>
                <a:spcPct val="90000"/>
              </a:lnSpc>
              <a:buFont typeface="Wingdings" pitchFamily="2" charset="2"/>
              <a:buChar char="Ø"/>
            </a:pPr>
            <a:r>
              <a:rPr lang="tr-TR" altLang="tr-TR" dirty="0" smtClean="0"/>
              <a:t>Çocuğun aşırı hareket serbestliği vardır. </a:t>
            </a:r>
            <a:r>
              <a:rPr lang="tr-TR" altLang="tr-TR" dirty="0" smtClean="0">
                <a:solidFill>
                  <a:srgbClr val="FF0000"/>
                </a:solidFill>
              </a:rPr>
              <a:t>Kendisine ve çevresine zarar verecek davranışlar haricinde müdahale edilmez.</a:t>
            </a:r>
          </a:p>
          <a:p>
            <a:pPr algn="just" eaLnBrk="1" hangingPunct="1">
              <a:lnSpc>
                <a:spcPct val="90000"/>
              </a:lnSpc>
              <a:buFont typeface="Wingdings" pitchFamily="2" charset="2"/>
              <a:buChar char="Ø"/>
            </a:pPr>
            <a:r>
              <a:rPr lang="tr-TR" altLang="tr-TR" dirty="0" smtClean="0"/>
              <a:t> Aile doğruyu ve yanlışı çocuğunun yaparak yaşayarak öğrenmesini ister, çocuğa neyi yapması veya neyi yapmaması gerektiği konusunda bilgi verilmez.</a:t>
            </a:r>
          </a:p>
          <a:p>
            <a:pPr eaLnBrk="1" hangingPunct="1"/>
            <a:endParaRPr lang="tr-TR" altLang="tr-TR" dirty="0" smtClean="0"/>
          </a:p>
        </p:txBody>
      </p:sp>
      <p:sp>
        <p:nvSpPr>
          <p:cNvPr id="2970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5AFE0B-7216-4144-871F-C87DBB33A40A}" type="slidenum">
              <a:rPr lang="tr-TR" smtClean="0"/>
              <a:pPr/>
              <a:t>16</a:t>
            </a:fld>
            <a:endParaRPr lang="tr-T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idx="4294967295"/>
          </p:nvPr>
        </p:nvSpPr>
        <p:spPr>
          <a:xfrm>
            <a:off x="467544" y="404664"/>
            <a:ext cx="5796136" cy="1203920"/>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a:t>
            </a:r>
            <a:r>
              <a:rPr lang="tr-TR" altLang="tr-TR" sz="3200" dirty="0" smtClean="0">
                <a:cs typeface="Times New Roman" pitchFamily="18" charset="0"/>
              </a:rPr>
              <a:t> Üzerindeki Etkileri</a:t>
            </a:r>
          </a:p>
        </p:txBody>
      </p:sp>
      <p:sp>
        <p:nvSpPr>
          <p:cNvPr id="30723" name="Rectangle 3"/>
          <p:cNvSpPr>
            <a:spLocks noGrp="1" noChangeArrowheads="1"/>
          </p:cNvSpPr>
          <p:nvPr>
            <p:ph type="body" idx="4294967295"/>
          </p:nvPr>
        </p:nvSpPr>
        <p:spPr>
          <a:xfrm>
            <a:off x="323850" y="1916113"/>
            <a:ext cx="7754938" cy="2665412"/>
          </a:xfrm>
        </p:spPr>
        <p:txBody>
          <a:bodyPr/>
          <a:lstStyle/>
          <a:p>
            <a:pPr eaLnBrk="1" hangingPunct="1">
              <a:buFont typeface="Wingdings" pitchFamily="2" charset="2"/>
              <a:buChar char="Ø"/>
            </a:pPr>
            <a:r>
              <a:rPr lang="tr-TR" altLang="tr-TR" smtClean="0"/>
              <a:t>Gururlu, kibirli, kendini beğenen kişilik özelliği sergilerler. </a:t>
            </a:r>
          </a:p>
          <a:p>
            <a:pPr eaLnBrk="1" hangingPunct="1">
              <a:buFont typeface="Wingdings" pitchFamily="2" charset="2"/>
              <a:buChar char="Ø"/>
            </a:pPr>
            <a:r>
              <a:rPr lang="tr-TR" altLang="tr-TR" smtClean="0"/>
              <a:t>Sabırsız, sorumsuz, bencil, çabuk darılan ve her an dilediğinin yapılmasını bekleyen çocuklardır. </a:t>
            </a:r>
          </a:p>
        </p:txBody>
      </p:sp>
      <p:pic>
        <p:nvPicPr>
          <p:cNvPr id="19460" name="Picture 4" descr="C:\Users\melek\Desktop\ilgili resimler\inatçı çocuk.jpg"/>
          <p:cNvPicPr>
            <a:picLocks noChangeAspect="1" noChangeArrowheads="1"/>
          </p:cNvPicPr>
          <p:nvPr/>
        </p:nvPicPr>
        <p:blipFill>
          <a:blip r:embed="rId2">
            <a:extLst>
              <a:ext uri="{28A0092B-C50C-407E-A947-70E740481C1C}"/>
            </a:extLst>
          </a:blip>
          <a:srcRect/>
          <a:stretch>
            <a:fillRect/>
          </a:stretch>
        </p:blipFill>
        <p:spPr bwMode="auto">
          <a:xfrm>
            <a:off x="642910" y="4071942"/>
            <a:ext cx="3165502" cy="2520192"/>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30725"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B3661A1-B7B3-4039-A946-A8F19B600CF7}" type="slidenum">
              <a:rPr lang="tr-TR" smtClean="0"/>
              <a:pPr/>
              <a:t>17</a:t>
            </a:fld>
            <a:endParaRPr lang="tr-TR" smtClean="0"/>
          </a:p>
        </p:txBody>
      </p:sp>
      <p:pic>
        <p:nvPicPr>
          <p:cNvPr id="1026" name="Picture 2" descr="F:\karikatur85xs4.jpg"/>
          <p:cNvPicPr>
            <a:picLocks noChangeAspect="1" noChangeArrowheads="1"/>
          </p:cNvPicPr>
          <p:nvPr/>
        </p:nvPicPr>
        <p:blipFill>
          <a:blip r:embed="rId3"/>
          <a:srcRect/>
          <a:stretch>
            <a:fillRect/>
          </a:stretch>
        </p:blipFill>
        <p:spPr bwMode="auto">
          <a:xfrm>
            <a:off x="4500562" y="4000504"/>
            <a:ext cx="3643338" cy="25717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23528" y="476672"/>
            <a:ext cx="5724128" cy="1203920"/>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31747" name="Rectangle 3"/>
          <p:cNvSpPr>
            <a:spLocks noGrp="1" noChangeArrowheads="1"/>
          </p:cNvSpPr>
          <p:nvPr>
            <p:ph type="body" idx="4294967295"/>
          </p:nvPr>
        </p:nvSpPr>
        <p:spPr>
          <a:xfrm>
            <a:off x="142875" y="1785938"/>
            <a:ext cx="4429125" cy="4929187"/>
          </a:xfrm>
        </p:spPr>
        <p:txBody>
          <a:bodyPr/>
          <a:lstStyle/>
          <a:p>
            <a:pPr eaLnBrk="1" hangingPunct="1">
              <a:lnSpc>
                <a:spcPct val="90000"/>
              </a:lnSpc>
              <a:buFont typeface="Wingdings" pitchFamily="2" charset="2"/>
              <a:buChar char="Ø"/>
            </a:pPr>
            <a:r>
              <a:rPr lang="tr-TR" altLang="tr-TR" smtClean="0"/>
              <a:t>Her istediğini ailesine yaptırmayı alışkanlık haline getiren çocuk bu tavrı arkadaşlarından ve çevresinden görmeyince uyum sağlamada güçlük çeker.    </a:t>
            </a:r>
          </a:p>
          <a:p>
            <a:pPr eaLnBrk="1" hangingPunct="1">
              <a:lnSpc>
                <a:spcPct val="90000"/>
              </a:lnSpc>
              <a:buFont typeface="Wingdings" pitchFamily="2" charset="2"/>
              <a:buChar char="Ø"/>
            </a:pPr>
            <a:r>
              <a:rPr lang="tr-TR" altLang="tr-TR" smtClean="0"/>
              <a:t>Başkalarının haklarına saygı duymaz.</a:t>
            </a:r>
          </a:p>
          <a:p>
            <a:pPr eaLnBrk="1" hangingPunct="1">
              <a:lnSpc>
                <a:spcPct val="90000"/>
              </a:lnSpc>
              <a:buFont typeface="Wingdings" pitchFamily="2" charset="2"/>
              <a:buChar char="Ø"/>
            </a:pPr>
            <a:r>
              <a:rPr lang="tr-TR" altLang="tr-TR" smtClean="0"/>
              <a:t>Kendi istediğinin olması için mücadele verir ve çevreden dışlanır.</a:t>
            </a:r>
          </a:p>
        </p:txBody>
      </p:sp>
      <p:pic>
        <p:nvPicPr>
          <p:cNvPr id="31748" name="Picture 5" descr="http://1.bp.blogspot.com/-CFrYk7l2p04/VizjXCUcJMI/AAAAAAAABcA/S5XdfML1mqM/s1600/anne-baba-tutumlar-19-638.jpg"/>
          <p:cNvPicPr>
            <a:picLocks noChangeAspect="1" noChangeArrowheads="1"/>
          </p:cNvPicPr>
          <p:nvPr/>
        </p:nvPicPr>
        <p:blipFill>
          <a:blip r:embed="rId2"/>
          <a:srcRect/>
          <a:stretch>
            <a:fillRect/>
          </a:stretch>
        </p:blipFill>
        <p:spPr bwMode="auto">
          <a:xfrm>
            <a:off x="4286250" y="1857375"/>
            <a:ext cx="4857750" cy="4500563"/>
          </a:xfrm>
          <a:prstGeom prst="rect">
            <a:avLst/>
          </a:prstGeom>
          <a:noFill/>
          <a:ln w="9525">
            <a:noFill/>
            <a:miter lim="800000"/>
            <a:headEnd/>
            <a:tailEnd/>
          </a:ln>
        </p:spPr>
      </p:pic>
      <p:sp>
        <p:nvSpPr>
          <p:cNvPr id="31749"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CF2105D-C61F-4D13-9F0C-D55EDD5CB8A1}" type="slidenum">
              <a:rPr lang="tr-TR" smtClean="0"/>
              <a:pPr/>
              <a:t>18</a:t>
            </a:fld>
            <a:endParaRPr lang="tr-T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a:xfrm>
            <a:off x="971600" y="476672"/>
            <a:ext cx="5993283" cy="863377"/>
          </a:xfrm>
        </p:spPr>
        <p:txBody>
          <a:bodyPr/>
          <a:lstStyle/>
          <a:p>
            <a:pPr eaLnBrk="1" fontAlgn="auto" hangingPunct="1">
              <a:spcAft>
                <a:spcPts val="0"/>
              </a:spcAft>
              <a:defRPr/>
            </a:pPr>
            <a:r>
              <a:rPr lang="tr-TR" altLang="tr-TR" sz="4000" dirty="0" smtClean="0"/>
              <a:t>AŞIRI KORUYUCU TUTUM</a:t>
            </a:r>
          </a:p>
        </p:txBody>
      </p:sp>
      <p:pic>
        <p:nvPicPr>
          <p:cNvPr id="32771" name="Picture 4"/>
          <p:cNvPicPr>
            <a:picLocks noChangeAspect="1" noChangeArrowheads="1"/>
          </p:cNvPicPr>
          <p:nvPr/>
        </p:nvPicPr>
        <p:blipFill>
          <a:blip r:embed="rId2"/>
          <a:srcRect/>
          <a:stretch>
            <a:fillRect/>
          </a:stretch>
        </p:blipFill>
        <p:spPr bwMode="auto">
          <a:xfrm>
            <a:off x="2195513" y="1628775"/>
            <a:ext cx="4032250" cy="4941888"/>
          </a:xfrm>
          <a:prstGeom prst="rect">
            <a:avLst/>
          </a:prstGeom>
          <a:noFill/>
          <a:ln w="9525">
            <a:noFill/>
            <a:miter lim="800000"/>
            <a:headEnd/>
            <a:tailEnd/>
          </a:ln>
        </p:spPr>
      </p:pic>
      <p:sp>
        <p:nvSpPr>
          <p:cNvPr id="3277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F3F2D76-E393-4C53-A429-B9BE60805051}" type="slidenum">
              <a:rPr lang="tr-TR" smtClean="0"/>
              <a:pPr/>
              <a:t>19</a:t>
            </a:fld>
            <a:endParaRPr lang="tr-T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1188" y="1412875"/>
            <a:ext cx="7273925" cy="4679950"/>
          </a:xfrm>
          <a:prstGeom prst="rect">
            <a:avLst/>
          </a:prstGeom>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fontAlgn="auto">
              <a:spcAft>
                <a:spcPts val="0"/>
              </a:spcAft>
              <a:buFontTx/>
              <a:buNone/>
              <a:defRPr/>
            </a:pPr>
            <a:r>
              <a:rPr lang="tr-TR" altLang="tr-TR" sz="3200" b="1" dirty="0" smtClean="0">
                <a:solidFill>
                  <a:srgbClr val="FF0000"/>
                </a:solidFill>
              </a:rPr>
              <a:t>KONULAR:</a:t>
            </a:r>
          </a:p>
          <a:p>
            <a:pPr fontAlgn="auto">
              <a:spcAft>
                <a:spcPts val="0"/>
              </a:spcAft>
              <a:buFontTx/>
              <a:buNone/>
              <a:defRPr/>
            </a:pPr>
            <a:endParaRPr lang="tr-TR" altLang="tr-TR" sz="3200" b="1" dirty="0" smtClean="0">
              <a:solidFill>
                <a:srgbClr val="FF0000"/>
              </a:solidFill>
            </a:endParaRP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Anne Baba tutumları nasıl oluşur?</a:t>
            </a: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Anne Baba tutumları nelerdir?</a:t>
            </a: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Bu tutumların çocuğun kişilik gelişimine etkisi</a:t>
            </a: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Aileye öneriler</a:t>
            </a:r>
          </a:p>
          <a:p>
            <a:pPr marL="0" indent="0" fontAlgn="auto">
              <a:spcAft>
                <a:spcPts val="0"/>
              </a:spcAft>
              <a:buFont typeface="Wingdings 2"/>
              <a:buNone/>
              <a:defRPr/>
            </a:pPr>
            <a:endParaRPr lang="tr-TR" altLang="tr-TR" dirty="0" smtClean="0">
              <a:latin typeface="Calibri" panose="020F0502020204030204" pitchFamily="34" charset="0"/>
            </a:endParaRPr>
          </a:p>
        </p:txBody>
      </p:sp>
      <p:sp>
        <p:nvSpPr>
          <p:cNvPr id="15363"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C66825-2881-4F9D-8BA8-D962F2A0C6E5}" type="slidenum">
              <a:rPr lang="tr-TR" smtClean="0"/>
              <a:pPr/>
              <a:t>2</a:t>
            </a:fld>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23528" y="260648"/>
            <a:ext cx="6870700" cy="755650"/>
          </a:xfrm>
        </p:spPr>
        <p:txBody>
          <a:bodyPr/>
          <a:lstStyle/>
          <a:p>
            <a:pPr eaLnBrk="1" fontAlgn="auto" hangingPunct="1">
              <a:spcAft>
                <a:spcPts val="0"/>
              </a:spcAft>
              <a:defRPr/>
            </a:pPr>
            <a:r>
              <a:rPr lang="tr-TR" altLang="tr-TR" sz="3200" dirty="0" smtClean="0"/>
              <a:t>Aşırı Koruyucu Tutum</a:t>
            </a:r>
          </a:p>
        </p:txBody>
      </p:sp>
      <p:sp>
        <p:nvSpPr>
          <p:cNvPr id="33795" name="Rectangle 3"/>
          <p:cNvSpPr>
            <a:spLocks noGrp="1" noChangeArrowheads="1"/>
          </p:cNvSpPr>
          <p:nvPr>
            <p:ph type="body" idx="4294967295"/>
          </p:nvPr>
        </p:nvSpPr>
        <p:spPr>
          <a:xfrm>
            <a:off x="0" y="1484313"/>
            <a:ext cx="8134350" cy="5040312"/>
          </a:xfrm>
        </p:spPr>
        <p:txBody>
          <a:bodyPr/>
          <a:lstStyle/>
          <a:p>
            <a:pPr algn="just" eaLnBrk="1" hangingPunct="1">
              <a:lnSpc>
                <a:spcPct val="80000"/>
              </a:lnSpc>
              <a:buFont typeface="Wingdings" pitchFamily="2" charset="2"/>
              <a:buChar char="Ø"/>
            </a:pPr>
            <a:r>
              <a:rPr lang="tr-TR" altLang="tr-TR" sz="2400" smtClean="0"/>
              <a:t>Çocuklarına hayat tecrübesi yaşama fırsatı tanımazlar.</a:t>
            </a:r>
          </a:p>
          <a:p>
            <a:pPr algn="just" eaLnBrk="1" hangingPunct="1">
              <a:lnSpc>
                <a:spcPct val="80000"/>
              </a:lnSpc>
              <a:buFont typeface="Wingdings" pitchFamily="2" charset="2"/>
              <a:buChar char="Ø"/>
            </a:pPr>
            <a:endParaRPr lang="tr-TR" altLang="tr-TR" sz="2400" smtClean="0"/>
          </a:p>
          <a:p>
            <a:pPr eaLnBrk="1" hangingPunct="1">
              <a:lnSpc>
                <a:spcPct val="80000"/>
              </a:lnSpc>
              <a:buFont typeface="Wingdings" pitchFamily="2" charset="2"/>
              <a:buChar char="Ø"/>
            </a:pPr>
            <a:r>
              <a:rPr lang="tr-TR" altLang="tr-TR" sz="2400" smtClean="0"/>
              <a:t>Geç kavuşulan, aşırı istenilen, tek çocuk, tek erkek veya kız çocuk gibi çocuklar genellikle abartılmış sevginin odak noktası olurlar.</a:t>
            </a:r>
          </a:p>
          <a:p>
            <a:pPr eaLnBrk="1" hangingPunct="1">
              <a:lnSpc>
                <a:spcPct val="80000"/>
              </a:lnSpc>
              <a:buFont typeface="Wingdings" pitchFamily="2" charset="2"/>
              <a:buChar char="Ø"/>
            </a:pPr>
            <a:endParaRPr lang="tr-TR" altLang="tr-TR" sz="2400" smtClean="0"/>
          </a:p>
          <a:p>
            <a:pPr eaLnBrk="1" hangingPunct="1">
              <a:lnSpc>
                <a:spcPct val="80000"/>
              </a:lnSpc>
              <a:buFont typeface="Wingdings" pitchFamily="2" charset="2"/>
              <a:buChar char="Ø"/>
            </a:pPr>
            <a:r>
              <a:rPr lang="tr-TR" altLang="tr-TR" sz="2400" smtClean="0"/>
              <a:t>Çocuklarının büyüdüğünü fark etmeyip bebekmiş gibi davranırlar.</a:t>
            </a:r>
          </a:p>
          <a:p>
            <a:pPr eaLnBrk="1" hangingPunct="1">
              <a:lnSpc>
                <a:spcPct val="80000"/>
              </a:lnSpc>
              <a:buFont typeface="Wingdings" pitchFamily="2" charset="2"/>
              <a:buChar char="Ø"/>
            </a:pPr>
            <a:endParaRPr lang="tr-TR" altLang="tr-TR" sz="2400" smtClean="0"/>
          </a:p>
          <a:p>
            <a:pPr eaLnBrk="1" hangingPunct="1">
              <a:lnSpc>
                <a:spcPct val="80000"/>
              </a:lnSpc>
              <a:buFont typeface="Wingdings" pitchFamily="2" charset="2"/>
              <a:buChar char="Ø"/>
            </a:pPr>
            <a:r>
              <a:rPr lang="tr-TR" altLang="tr-TR" sz="2400" smtClean="0"/>
              <a:t>Çocuklarına hiçbir iş ve sorumluluk vermezler, her şeyi kendileri yaparlar</a:t>
            </a:r>
          </a:p>
          <a:p>
            <a:pPr eaLnBrk="1" hangingPunct="1">
              <a:lnSpc>
                <a:spcPct val="80000"/>
              </a:lnSpc>
              <a:buFont typeface="Wingdings" pitchFamily="2" charset="2"/>
              <a:buChar char="Ø"/>
            </a:pPr>
            <a:endParaRPr lang="tr-TR" altLang="tr-TR" sz="2400" smtClean="0"/>
          </a:p>
          <a:p>
            <a:pPr algn="just" eaLnBrk="1" hangingPunct="1">
              <a:lnSpc>
                <a:spcPct val="80000"/>
              </a:lnSpc>
              <a:buFont typeface="Wingdings" pitchFamily="2" charset="2"/>
              <a:buChar char="Ø"/>
            </a:pPr>
            <a:r>
              <a:rPr lang="tr-TR" altLang="tr-TR" sz="2400" smtClean="0"/>
              <a:t>Bu tür ailelerde doğal yaşam hakkı verilmez. Onu ilgilendiren kararlarda yaşı kaç olursa olsun fikri sorulmaz.</a:t>
            </a:r>
          </a:p>
        </p:txBody>
      </p:sp>
      <p:sp>
        <p:nvSpPr>
          <p:cNvPr id="3379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A8FCD0C-0DA0-4964-927F-3CCED92D5D90}" type="slidenum">
              <a:rPr lang="tr-TR" smtClean="0"/>
              <a:pPr/>
              <a:t>20</a:t>
            </a:fld>
            <a:endParaRPr 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2"/>
          <p:cNvSpPr>
            <a:spLocks noGrp="1" noChangeArrowheads="1"/>
          </p:cNvSpPr>
          <p:nvPr>
            <p:ph type="title" idx="4294967295"/>
          </p:nvPr>
        </p:nvSpPr>
        <p:spPr>
          <a:xfrm>
            <a:off x="0" y="476250"/>
            <a:ext cx="7961313" cy="1143000"/>
          </a:xfrm>
        </p:spPr>
        <p:txBody>
          <a:bodyPr/>
          <a:lstStyle/>
          <a:p>
            <a:pPr eaLnBrk="1" fontAlgn="auto" hangingPunct="1">
              <a:spcAft>
                <a:spcPts val="0"/>
              </a:spcAft>
              <a:defRPr/>
            </a:pPr>
            <a:r>
              <a:rPr lang="tr-TR" altLang="tr-TR" sz="3200" dirty="0" smtClean="0">
                <a:cs typeface="Times New Roman" pitchFamily="18" charset="0"/>
              </a:rPr>
              <a:t> 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34819" name="Rectangle 3"/>
          <p:cNvSpPr>
            <a:spLocks noGrp="1" noChangeArrowheads="1"/>
          </p:cNvSpPr>
          <p:nvPr>
            <p:ph type="body" idx="4294967295"/>
          </p:nvPr>
        </p:nvSpPr>
        <p:spPr>
          <a:xfrm>
            <a:off x="107950" y="1844675"/>
            <a:ext cx="4032250" cy="4679950"/>
          </a:xfrm>
        </p:spPr>
        <p:txBody>
          <a:bodyPr/>
          <a:lstStyle/>
          <a:p>
            <a:pPr eaLnBrk="1" hangingPunct="1">
              <a:lnSpc>
                <a:spcPct val="80000"/>
              </a:lnSpc>
              <a:buFont typeface="Wingdings" pitchFamily="2" charset="2"/>
              <a:buChar char="Ø"/>
            </a:pPr>
            <a:r>
              <a:rPr lang="tr-TR" altLang="tr-TR" sz="2000" smtClean="0"/>
              <a:t>Hayattan edinmeleri gereken deneyimleri edinmeden hayatla karşı karşıya kaldıklarında uyum sağlamakta güçlük çekmektedirler.</a:t>
            </a:r>
          </a:p>
          <a:p>
            <a:pPr eaLnBrk="1" hangingPunct="1">
              <a:lnSpc>
                <a:spcPct val="80000"/>
              </a:lnSpc>
              <a:buFont typeface="Wingdings" pitchFamily="2" charset="2"/>
              <a:buChar char="Ø"/>
            </a:pPr>
            <a:endParaRPr lang="tr-TR" altLang="tr-TR" sz="2000" smtClean="0"/>
          </a:p>
          <a:p>
            <a:pPr eaLnBrk="1" hangingPunct="1">
              <a:lnSpc>
                <a:spcPct val="80000"/>
              </a:lnSpc>
              <a:buFont typeface="Wingdings" pitchFamily="2" charset="2"/>
              <a:buChar char="Ø"/>
            </a:pPr>
            <a:r>
              <a:rPr lang="tr-TR" altLang="tr-TR" sz="2000" smtClean="0"/>
              <a:t>Kendi başına hiçbir şey yapamaz, yapacağına inanmaz.</a:t>
            </a:r>
          </a:p>
          <a:p>
            <a:pPr eaLnBrk="1" hangingPunct="1">
              <a:lnSpc>
                <a:spcPct val="80000"/>
              </a:lnSpc>
              <a:buFont typeface="Wingdings" pitchFamily="2" charset="2"/>
              <a:buChar char="Ø"/>
            </a:pPr>
            <a:endParaRPr lang="tr-TR" altLang="tr-TR" sz="2000" smtClean="0"/>
          </a:p>
          <a:p>
            <a:pPr eaLnBrk="1" hangingPunct="1">
              <a:lnSpc>
                <a:spcPct val="80000"/>
              </a:lnSpc>
              <a:buFont typeface="Wingdings" pitchFamily="2" charset="2"/>
              <a:buChar char="Ø"/>
            </a:pPr>
            <a:r>
              <a:rPr lang="tr-TR" altLang="tr-TR" sz="2000" smtClean="0"/>
              <a:t>Dolayısıyla huzursuz ve kaygılı olur.</a:t>
            </a:r>
          </a:p>
          <a:p>
            <a:pPr eaLnBrk="1" hangingPunct="1">
              <a:lnSpc>
                <a:spcPct val="80000"/>
              </a:lnSpc>
              <a:buFont typeface="Wingdings" pitchFamily="2" charset="2"/>
              <a:buChar char="Ø"/>
            </a:pPr>
            <a:endParaRPr lang="tr-TR" altLang="tr-TR" sz="2000" smtClean="0"/>
          </a:p>
          <a:p>
            <a:pPr eaLnBrk="1" hangingPunct="1">
              <a:lnSpc>
                <a:spcPct val="80000"/>
              </a:lnSpc>
              <a:buFont typeface="Wingdings" pitchFamily="2" charset="2"/>
              <a:buChar char="Ø"/>
            </a:pPr>
            <a:r>
              <a:rPr lang="tr-TR" altLang="tr-TR" sz="2000" smtClean="0"/>
              <a:t>Çocuk ailesine olan bağımlılığını  dış çevreye  de genelleyebilir. Onu himayesi altına alabilecek herkese karşı bağımlı olmaya  başlarlar.      </a:t>
            </a:r>
          </a:p>
        </p:txBody>
      </p:sp>
      <p:pic>
        <p:nvPicPr>
          <p:cNvPr id="34820" name="Picture 4" descr="C:\Users\melek\Desktop\ilgili resimler\aşırı koruyucu...jpg"/>
          <p:cNvPicPr>
            <a:picLocks noChangeAspect="1" noChangeArrowheads="1"/>
          </p:cNvPicPr>
          <p:nvPr/>
        </p:nvPicPr>
        <p:blipFill>
          <a:blip r:embed="rId2"/>
          <a:srcRect/>
          <a:stretch>
            <a:fillRect/>
          </a:stretch>
        </p:blipFill>
        <p:spPr bwMode="auto">
          <a:xfrm>
            <a:off x="4333875" y="2276475"/>
            <a:ext cx="3827463" cy="3455988"/>
          </a:xfrm>
          <a:prstGeom prst="rect">
            <a:avLst/>
          </a:prstGeom>
          <a:noFill/>
          <a:ln w="9525">
            <a:noFill/>
            <a:miter lim="800000"/>
            <a:headEnd/>
            <a:tailEnd/>
          </a:ln>
        </p:spPr>
      </p:pic>
      <p:sp>
        <p:nvSpPr>
          <p:cNvPr id="34821"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D8A1EE3-7C61-490E-A530-64F045468BC5}" type="slidenum">
              <a:rPr lang="tr-TR" smtClean="0"/>
              <a:pPr/>
              <a:t>21</a:t>
            </a:fld>
            <a:endParaRPr lang="tr-T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23528" y="188640"/>
            <a:ext cx="6910388" cy="1404938"/>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35843" name="Rectangle 3"/>
          <p:cNvSpPr>
            <a:spLocks noGrp="1" noChangeArrowheads="1"/>
          </p:cNvSpPr>
          <p:nvPr>
            <p:ph type="body" idx="4294967295"/>
          </p:nvPr>
        </p:nvSpPr>
        <p:spPr>
          <a:xfrm>
            <a:off x="0" y="1773238"/>
            <a:ext cx="7918450" cy="4535487"/>
          </a:xfrm>
        </p:spPr>
        <p:txBody>
          <a:bodyPr/>
          <a:lstStyle/>
          <a:p>
            <a:pPr algn="just" eaLnBrk="1" hangingPunct="1">
              <a:lnSpc>
                <a:spcPct val="80000"/>
              </a:lnSpc>
              <a:buFont typeface="Wingdings" pitchFamily="2" charset="2"/>
              <a:buChar char="Ø"/>
            </a:pPr>
            <a:r>
              <a:rPr lang="tr-TR" altLang="tr-TR" sz="2800" smtClean="0"/>
              <a:t>Ailenin aşırı koruyucu yapısı, çocuğu bencil yapar. Daima dikkat çekmeye, çevresindeki kişilerin ona hizmet etmesini beklemeye başlar.</a:t>
            </a:r>
          </a:p>
          <a:p>
            <a:pPr algn="just" eaLnBrk="1" hangingPunct="1">
              <a:lnSpc>
                <a:spcPct val="80000"/>
              </a:lnSpc>
              <a:buFont typeface="Wingdings" pitchFamily="2" charset="2"/>
              <a:buChar char="Ø"/>
            </a:pPr>
            <a:r>
              <a:rPr lang="tr-TR" altLang="tr-TR" sz="2800" smtClean="0"/>
              <a:t>Toplumsal yaşamda ayakta durma yarışında çocuk  başarısız ve mutsuz olabilir.</a:t>
            </a:r>
          </a:p>
          <a:p>
            <a:pPr algn="just" eaLnBrk="1" hangingPunct="1">
              <a:lnSpc>
                <a:spcPct val="80000"/>
              </a:lnSpc>
              <a:buFont typeface="Wingdings" pitchFamily="2" charset="2"/>
              <a:buChar char="Ø"/>
            </a:pPr>
            <a:r>
              <a:rPr lang="tr-TR" altLang="tr-TR" sz="2800" smtClean="0"/>
              <a:t>Ailesinden gördüğü sevgi ve himayeyi ileride eşinden de bekler. Hiç büyümeyen </a:t>
            </a:r>
            <a:r>
              <a:rPr lang="tr-TR" altLang="tr-TR" sz="2800" smtClean="0">
                <a:solidFill>
                  <a:srgbClr val="FF0000"/>
                </a:solidFill>
              </a:rPr>
              <a:t>“yetişkin</a:t>
            </a:r>
            <a:r>
              <a:rPr lang="tr-TR" altLang="tr-TR" sz="2800" smtClean="0"/>
              <a:t> </a:t>
            </a:r>
            <a:r>
              <a:rPr lang="tr-TR" altLang="tr-TR" sz="2800" smtClean="0">
                <a:solidFill>
                  <a:srgbClr val="FF0000"/>
                </a:solidFill>
              </a:rPr>
              <a:t>çocuk”</a:t>
            </a:r>
            <a:r>
              <a:rPr lang="tr-TR" altLang="tr-TR" sz="2800" smtClean="0"/>
              <a:t> olarak kalır. </a:t>
            </a:r>
          </a:p>
          <a:p>
            <a:pPr algn="just" eaLnBrk="1" hangingPunct="1">
              <a:lnSpc>
                <a:spcPct val="80000"/>
              </a:lnSpc>
              <a:buFont typeface="Wingdings" pitchFamily="2" charset="2"/>
              <a:buChar char="Ø"/>
            </a:pPr>
            <a:r>
              <a:rPr lang="tr-TR" altLang="tr-TR" sz="2800" smtClean="0"/>
              <a:t>Davranış bozukluğu (tırnak yeme, kekemelik, alt ıslatma, okul fobisi, yalan, ...vb.) görülür. </a:t>
            </a:r>
            <a:endParaRPr lang="tr-TR" altLang="tr-TR" smtClean="0"/>
          </a:p>
          <a:p>
            <a:pPr eaLnBrk="1" hangingPunct="1">
              <a:lnSpc>
                <a:spcPct val="80000"/>
              </a:lnSpc>
              <a:buFontTx/>
              <a:buNone/>
            </a:pPr>
            <a:r>
              <a:rPr lang="tr-TR" altLang="tr-TR" sz="2800" smtClean="0"/>
              <a:t> </a:t>
            </a:r>
          </a:p>
        </p:txBody>
      </p:sp>
      <p:sp>
        <p:nvSpPr>
          <p:cNvPr id="3584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7CC4D82-9F58-4B91-9515-281D71E75705}" type="slidenum">
              <a:rPr lang="tr-TR" smtClean="0"/>
              <a:pPr/>
              <a:t>22</a:t>
            </a:fld>
            <a:endParaRPr lang="tr-T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idx="4294967295"/>
          </p:nvPr>
        </p:nvSpPr>
        <p:spPr>
          <a:xfrm>
            <a:off x="755576" y="620688"/>
            <a:ext cx="6870700" cy="1368152"/>
          </a:xfrm>
        </p:spPr>
        <p:txBody>
          <a:bodyPr/>
          <a:lstStyle/>
          <a:p>
            <a:pPr marL="762000" indent="-762000" algn="ctr" eaLnBrk="1" fontAlgn="auto" hangingPunct="1">
              <a:spcAft>
                <a:spcPts val="0"/>
              </a:spcAft>
              <a:defRPr/>
            </a:pPr>
            <a:r>
              <a:rPr lang="tr-TR" altLang="tr-TR" sz="4000" dirty="0" smtClean="0"/>
              <a:t>DENGESİZ VE KARARSIZ TUTUM</a:t>
            </a:r>
          </a:p>
        </p:txBody>
      </p:sp>
      <p:pic>
        <p:nvPicPr>
          <p:cNvPr id="36867" name="Picture 4" descr="1"/>
          <p:cNvPicPr>
            <a:picLocks noGrp="1" noChangeAspect="1" noChangeArrowheads="1"/>
          </p:cNvPicPr>
          <p:nvPr>
            <p:ph sz="half" idx="4294967295"/>
          </p:nvPr>
        </p:nvPicPr>
        <p:blipFill>
          <a:blip r:embed="rId2"/>
          <a:srcRect/>
          <a:stretch>
            <a:fillRect/>
          </a:stretch>
        </p:blipFill>
        <p:spPr>
          <a:xfrm>
            <a:off x="2051050" y="2565400"/>
            <a:ext cx="4357688" cy="3743325"/>
          </a:xfrm>
        </p:spPr>
      </p:pic>
      <p:sp>
        <p:nvSpPr>
          <p:cNvPr id="3686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30EDCA-0B9D-4E5C-A0A7-45F47C5B7717}" type="slidenum">
              <a:rPr lang="tr-TR" smtClean="0"/>
              <a:pPr/>
              <a:t>23</a:t>
            </a:fld>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Grp="1" noChangeArrowheads="1"/>
          </p:cNvSpPr>
          <p:nvPr>
            <p:ph type="title" idx="4294967295"/>
          </p:nvPr>
        </p:nvSpPr>
        <p:spPr>
          <a:xfrm>
            <a:off x="248929" y="620688"/>
            <a:ext cx="7972425" cy="1111944"/>
          </a:xfrm>
        </p:spPr>
        <p:txBody>
          <a:bodyPr>
            <a:normAutofit fontScale="90000"/>
          </a:bodyPr>
          <a:lstStyle/>
          <a:p>
            <a:pPr eaLnBrk="1" fontAlgn="auto" hangingPunct="1">
              <a:spcAft>
                <a:spcPts val="0"/>
              </a:spcAft>
              <a:defRPr/>
            </a:pPr>
            <a:r>
              <a:rPr lang="tr-TR" altLang="tr-TR" dirty="0" smtClean="0"/>
              <a:t>Anne Babanın Dengesiz, Tutarsız Tutumu;</a:t>
            </a:r>
          </a:p>
        </p:txBody>
      </p:sp>
      <p:sp>
        <p:nvSpPr>
          <p:cNvPr id="37891" name="Rectangle 3"/>
          <p:cNvSpPr>
            <a:spLocks noGrp="1" noChangeArrowheads="1"/>
          </p:cNvSpPr>
          <p:nvPr>
            <p:ph type="body" idx="4294967295"/>
          </p:nvPr>
        </p:nvSpPr>
        <p:spPr>
          <a:xfrm>
            <a:off x="915988" y="2349500"/>
            <a:ext cx="7256462" cy="4032250"/>
          </a:xfrm>
        </p:spPr>
        <p:txBody>
          <a:bodyPr/>
          <a:lstStyle/>
          <a:p>
            <a:pPr eaLnBrk="1" hangingPunct="1">
              <a:lnSpc>
                <a:spcPct val="80000"/>
              </a:lnSpc>
              <a:buFontTx/>
              <a:buNone/>
            </a:pPr>
            <a:endParaRPr lang="tr-TR" altLang="tr-TR" sz="2800" smtClean="0"/>
          </a:p>
          <a:p>
            <a:pPr eaLnBrk="1" hangingPunct="1">
              <a:lnSpc>
                <a:spcPct val="80000"/>
              </a:lnSpc>
              <a:buFontTx/>
              <a:buNone/>
            </a:pPr>
            <a:r>
              <a:rPr lang="tr-TR" altLang="tr-TR" sz="2800" smtClean="0"/>
              <a:t>   </a:t>
            </a:r>
            <a:r>
              <a:rPr lang="tr-TR" altLang="tr-TR" smtClean="0">
                <a:solidFill>
                  <a:srgbClr val="FF0066"/>
                </a:solidFill>
              </a:rPr>
              <a:t>Anne ile baba arasındaki görüş  ayrılığından,   </a:t>
            </a:r>
          </a:p>
          <a:p>
            <a:pPr eaLnBrk="1" hangingPunct="1">
              <a:lnSpc>
                <a:spcPct val="80000"/>
              </a:lnSpc>
              <a:buFontTx/>
              <a:buNone/>
            </a:pPr>
            <a:r>
              <a:rPr lang="tr-TR" altLang="tr-TR" smtClean="0">
                <a:solidFill>
                  <a:srgbClr val="FF0066"/>
                </a:solidFill>
              </a:rPr>
              <a:t>                     </a:t>
            </a:r>
            <a:r>
              <a:rPr lang="tr-TR" altLang="tr-TR" smtClean="0"/>
              <a:t> </a:t>
            </a:r>
          </a:p>
          <a:p>
            <a:pPr eaLnBrk="1" hangingPunct="1">
              <a:lnSpc>
                <a:spcPct val="80000"/>
              </a:lnSpc>
              <a:buFontTx/>
              <a:buNone/>
            </a:pPr>
            <a:r>
              <a:rPr lang="tr-TR" altLang="tr-TR" smtClean="0">
                <a:solidFill>
                  <a:srgbClr val="FF0066"/>
                </a:solidFill>
              </a:rPr>
              <a:t>	Annenin kendi içindeki kararsızlığından,</a:t>
            </a:r>
          </a:p>
          <a:p>
            <a:pPr eaLnBrk="1" hangingPunct="1">
              <a:lnSpc>
                <a:spcPct val="80000"/>
              </a:lnSpc>
              <a:buFontTx/>
              <a:buNone/>
            </a:pPr>
            <a:r>
              <a:rPr lang="tr-TR" altLang="tr-TR" smtClean="0"/>
              <a:t>   </a:t>
            </a:r>
          </a:p>
          <a:p>
            <a:pPr eaLnBrk="1" hangingPunct="1">
              <a:lnSpc>
                <a:spcPct val="80000"/>
              </a:lnSpc>
              <a:buFontTx/>
              <a:buNone/>
            </a:pPr>
            <a:r>
              <a:rPr lang="tr-TR" altLang="tr-TR" smtClean="0">
                <a:solidFill>
                  <a:srgbClr val="FF0066"/>
                </a:solidFill>
              </a:rPr>
              <a:t>   Babanın kendi içindeki kararsızlığından,</a:t>
            </a:r>
          </a:p>
          <a:p>
            <a:pPr eaLnBrk="1" hangingPunct="1">
              <a:lnSpc>
                <a:spcPct val="80000"/>
              </a:lnSpc>
              <a:buFontTx/>
              <a:buNone/>
            </a:pPr>
            <a:r>
              <a:rPr lang="tr-TR" altLang="tr-TR" smtClean="0"/>
              <a:t>ileri gelebilir.</a:t>
            </a:r>
            <a:r>
              <a:rPr lang="tr-TR" altLang="tr-TR" sz="2800" smtClean="0"/>
              <a:t> </a:t>
            </a:r>
          </a:p>
        </p:txBody>
      </p:sp>
      <p:sp>
        <p:nvSpPr>
          <p:cNvPr id="37892" name="AutoShape 4"/>
          <p:cNvSpPr>
            <a:spLocks noChangeArrowheads="1"/>
          </p:cNvSpPr>
          <p:nvPr/>
        </p:nvSpPr>
        <p:spPr bwMode="auto">
          <a:xfrm>
            <a:off x="250825" y="2868613"/>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37893" name="AutoShape 5"/>
          <p:cNvSpPr>
            <a:spLocks noChangeArrowheads="1"/>
          </p:cNvSpPr>
          <p:nvPr/>
        </p:nvSpPr>
        <p:spPr bwMode="auto">
          <a:xfrm>
            <a:off x="214313" y="3600450"/>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37894" name="AutoShape 6"/>
          <p:cNvSpPr>
            <a:spLocks noChangeArrowheads="1"/>
          </p:cNvSpPr>
          <p:nvPr/>
        </p:nvSpPr>
        <p:spPr bwMode="auto">
          <a:xfrm>
            <a:off x="214313" y="4437063"/>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37895" name="6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47C993B-8718-4027-B0E1-826E17BA2BAD}" type="slidenum">
              <a:rPr lang="tr-TR" smtClean="0"/>
              <a:pPr/>
              <a:t>24</a:t>
            </a:fld>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685800" y="152400"/>
            <a:ext cx="6870700" cy="1476375"/>
          </a:xfrm>
        </p:spPr>
        <p:txBody>
          <a:bodyPr/>
          <a:lstStyle/>
          <a:p>
            <a:pPr eaLnBrk="1" fontAlgn="auto" hangingPunct="1">
              <a:spcAft>
                <a:spcPts val="0"/>
              </a:spcAft>
              <a:defRPr/>
            </a:pPr>
            <a:r>
              <a:rPr lang="tr-TR" altLang="tr-TR" sz="3200" dirty="0" err="1" smtClean="0"/>
              <a:t>Dengesİz</a:t>
            </a:r>
            <a:r>
              <a:rPr lang="tr-TR" altLang="tr-TR" sz="3200" dirty="0" smtClean="0"/>
              <a:t>, Tutarsız Anne Baba Tutumu</a:t>
            </a:r>
          </a:p>
        </p:txBody>
      </p:sp>
      <p:sp>
        <p:nvSpPr>
          <p:cNvPr id="38915" name="Rectangle 3"/>
          <p:cNvSpPr>
            <a:spLocks noGrp="1" noChangeArrowheads="1"/>
          </p:cNvSpPr>
          <p:nvPr>
            <p:ph idx="1"/>
          </p:nvPr>
        </p:nvSpPr>
        <p:spPr>
          <a:xfrm>
            <a:off x="179388" y="1844675"/>
            <a:ext cx="7631112" cy="4192588"/>
          </a:xfrm>
        </p:spPr>
        <p:txBody>
          <a:bodyPr/>
          <a:lstStyle/>
          <a:p>
            <a:pPr algn="just" eaLnBrk="1" hangingPunct="1">
              <a:buFont typeface="Wingdings" pitchFamily="2" charset="2"/>
              <a:buChar char="Ø"/>
            </a:pPr>
            <a:r>
              <a:rPr lang="tr-TR" altLang="tr-TR" sz="2800" smtClean="0"/>
              <a:t>Tüm çocuklara eşit davranmama,</a:t>
            </a:r>
          </a:p>
          <a:p>
            <a:pPr algn="just" eaLnBrk="1" hangingPunct="1">
              <a:buFont typeface="Wingdings" pitchFamily="2" charset="2"/>
              <a:buChar char="Ø"/>
            </a:pPr>
            <a:r>
              <a:rPr lang="tr-TR" altLang="tr-TR" sz="2800" smtClean="0"/>
              <a:t> Eşit sorumluluklar vermeme,</a:t>
            </a:r>
          </a:p>
          <a:p>
            <a:pPr algn="just" eaLnBrk="1" hangingPunct="1">
              <a:buFont typeface="Wingdings" pitchFamily="2" charset="2"/>
              <a:buChar char="Ø"/>
            </a:pPr>
            <a:r>
              <a:rPr lang="tr-TR" altLang="tr-TR" sz="2800" smtClean="0"/>
              <a:t> Kız ve erkek çocuğa cinsiyetine göre farklı davranması,</a:t>
            </a:r>
          </a:p>
          <a:p>
            <a:pPr algn="just" eaLnBrk="1" hangingPunct="1">
              <a:buFont typeface="Wingdings" pitchFamily="2" charset="2"/>
              <a:buChar char="Ø"/>
            </a:pPr>
            <a:r>
              <a:rPr lang="tr-TR" altLang="tr-TR" sz="2800" smtClean="0">
                <a:cs typeface="Times New Roman" pitchFamily="18" charset="0"/>
              </a:rPr>
              <a:t>Çocuğun yaptığı bir davranış bazen çok sert, bir tepki alabilirken, bazen de çok olumlu karşılanabilmektedir.</a:t>
            </a:r>
          </a:p>
          <a:p>
            <a:pPr algn="just" eaLnBrk="1" hangingPunct="1">
              <a:buFont typeface="Wingdings" pitchFamily="2" charset="2"/>
              <a:buChar char="Ø"/>
            </a:pPr>
            <a:endParaRPr lang="tr-TR" altLang="tr-TR" sz="2800" smtClean="0"/>
          </a:p>
        </p:txBody>
      </p:sp>
      <p:sp>
        <p:nvSpPr>
          <p:cNvPr id="3891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6A1E0E0-5B14-4A84-9099-C9830D505818}" type="slidenum">
              <a:rPr lang="tr-TR" smtClean="0"/>
              <a:pPr/>
              <a:t>25</a:t>
            </a:fld>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2"/>
          <p:cNvSpPr>
            <a:spLocks noGrp="1" noChangeArrowheads="1"/>
          </p:cNvSpPr>
          <p:nvPr>
            <p:ph type="title" idx="4294967295"/>
          </p:nvPr>
        </p:nvSpPr>
        <p:spPr>
          <a:xfrm>
            <a:off x="179512" y="548680"/>
            <a:ext cx="8077200" cy="1295400"/>
          </a:xfrm>
        </p:spPr>
        <p:txBody>
          <a:bodyPr>
            <a:normAutofit fontScale="90000"/>
          </a:bodyPr>
          <a:lstStyle/>
          <a:p>
            <a:pPr eaLnBrk="1" fontAlgn="auto" hangingPunct="1">
              <a:spcAft>
                <a:spcPts val="0"/>
              </a:spcAft>
              <a:defRPr/>
            </a:pPr>
            <a:r>
              <a:rPr lang="tr-TR" altLang="tr-TR" sz="2800" dirty="0" smtClean="0">
                <a:cs typeface="Times New Roman" pitchFamily="18" charset="0"/>
              </a:rPr>
              <a:t> </a:t>
            </a:r>
            <a:br>
              <a:rPr lang="tr-TR" altLang="tr-TR" sz="2800" dirty="0" smtClean="0">
                <a:cs typeface="Times New Roman" pitchFamily="18" charset="0"/>
              </a:rPr>
            </a:br>
            <a:r>
              <a:rPr lang="tr-TR" altLang="tr-TR" sz="2800" dirty="0" smtClean="0">
                <a:cs typeface="Times New Roman" pitchFamily="18" charset="0"/>
              </a:rPr>
              <a:t> </a:t>
            </a: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 </a:t>
            </a:r>
          </a:p>
        </p:txBody>
      </p:sp>
      <p:sp>
        <p:nvSpPr>
          <p:cNvPr id="39939" name="Rectangle 3"/>
          <p:cNvSpPr>
            <a:spLocks noGrp="1" noChangeArrowheads="1"/>
          </p:cNvSpPr>
          <p:nvPr>
            <p:ph type="body" idx="4294967295"/>
          </p:nvPr>
        </p:nvSpPr>
        <p:spPr>
          <a:xfrm>
            <a:off x="179388" y="2276475"/>
            <a:ext cx="7921625" cy="3806825"/>
          </a:xfrm>
        </p:spPr>
        <p:txBody>
          <a:bodyPr/>
          <a:lstStyle/>
          <a:p>
            <a:pPr algn="just" eaLnBrk="1" hangingPunct="1">
              <a:lnSpc>
                <a:spcPct val="80000"/>
              </a:lnSpc>
              <a:buFont typeface="Wingdings" pitchFamily="2" charset="2"/>
              <a:buChar char="Ø"/>
            </a:pPr>
            <a:r>
              <a:rPr lang="tr-TR" altLang="tr-TR" sz="2800" smtClean="0">
                <a:cs typeface="Times New Roman" pitchFamily="18" charset="0"/>
              </a:rPr>
              <a:t>Çocuk </a:t>
            </a:r>
            <a:r>
              <a:rPr lang="tr-TR" altLang="tr-TR" sz="2800" smtClean="0">
                <a:solidFill>
                  <a:srgbClr val="6418AA"/>
                </a:solidFill>
                <a:cs typeface="Times New Roman" pitchFamily="18" charset="0"/>
              </a:rPr>
              <a:t>hangi davranışı,</a:t>
            </a:r>
            <a:r>
              <a:rPr lang="tr-TR" altLang="tr-TR" sz="2800" smtClean="0">
                <a:cs typeface="Times New Roman" pitchFamily="18" charset="0"/>
              </a:rPr>
              <a:t> </a:t>
            </a:r>
            <a:r>
              <a:rPr lang="tr-TR" altLang="tr-TR" sz="2800" smtClean="0">
                <a:solidFill>
                  <a:srgbClr val="6418AA"/>
                </a:solidFill>
                <a:cs typeface="Times New Roman" pitchFamily="18" charset="0"/>
              </a:rPr>
              <a:t>nerede?,</a:t>
            </a:r>
            <a:r>
              <a:rPr lang="tr-TR" altLang="tr-TR" sz="2800" smtClean="0">
                <a:cs typeface="Times New Roman" pitchFamily="18" charset="0"/>
              </a:rPr>
              <a:t> </a:t>
            </a:r>
            <a:r>
              <a:rPr lang="tr-TR" altLang="tr-TR" sz="2800" smtClean="0">
                <a:solidFill>
                  <a:srgbClr val="6418AA"/>
                </a:solidFill>
                <a:cs typeface="Times New Roman" pitchFamily="18" charset="0"/>
              </a:rPr>
              <a:t>nasıl?, ne zaman?</a:t>
            </a:r>
            <a:r>
              <a:rPr lang="tr-TR" altLang="tr-TR" sz="2800" smtClean="0">
                <a:cs typeface="Times New Roman" pitchFamily="18" charset="0"/>
              </a:rPr>
              <a:t> yapacağı konusunda bocalar.      </a:t>
            </a:r>
            <a:endParaRPr lang="tr-TR" altLang="tr-TR" sz="2800" smtClean="0"/>
          </a:p>
          <a:p>
            <a:pPr algn="just" eaLnBrk="1" hangingPunct="1">
              <a:lnSpc>
                <a:spcPct val="80000"/>
              </a:lnSpc>
              <a:buFont typeface="Wingdings" pitchFamily="2" charset="2"/>
              <a:buChar char="Ø"/>
            </a:pPr>
            <a:r>
              <a:rPr lang="tr-TR" altLang="tr-TR" sz="2800" smtClean="0">
                <a:solidFill>
                  <a:srgbClr val="6418AA"/>
                </a:solidFill>
              </a:rPr>
              <a:t>“</a:t>
            </a:r>
            <a:r>
              <a:rPr lang="tr-TR" altLang="tr-TR" sz="2800" smtClean="0">
                <a:solidFill>
                  <a:srgbClr val="6418AA"/>
                </a:solidFill>
                <a:cs typeface="Times New Roman" pitchFamily="18" charset="0"/>
              </a:rPr>
              <a:t>Bu davranışı yaparak nasıl cezadan kurtulurum?”</a:t>
            </a:r>
            <a:r>
              <a:rPr lang="tr-TR" altLang="tr-TR" sz="2800" smtClean="0">
                <a:cs typeface="Times New Roman" pitchFamily="18" charset="0"/>
              </a:rPr>
              <a:t> şeklinde bir teknik geliştirir.</a:t>
            </a:r>
          </a:p>
          <a:p>
            <a:pPr algn="just" eaLnBrk="1" hangingPunct="1">
              <a:lnSpc>
                <a:spcPct val="80000"/>
              </a:lnSpc>
              <a:buFont typeface="Wingdings" pitchFamily="2" charset="2"/>
              <a:buChar char="Ø"/>
            </a:pPr>
            <a:r>
              <a:rPr lang="tr-TR" altLang="tr-TR" sz="2800" smtClean="0">
                <a:cs typeface="Times New Roman" pitchFamily="18" charset="0"/>
              </a:rPr>
              <a:t>Çocuk nasıl davranacağını bilmez.</a:t>
            </a:r>
            <a:endParaRPr lang="tr-TR" altLang="tr-TR" sz="2800" smtClean="0"/>
          </a:p>
          <a:p>
            <a:pPr algn="just" eaLnBrk="1" hangingPunct="1">
              <a:lnSpc>
                <a:spcPct val="80000"/>
              </a:lnSpc>
              <a:buFont typeface="Wingdings" pitchFamily="2" charset="2"/>
              <a:buChar char="Ø"/>
            </a:pPr>
            <a:r>
              <a:rPr lang="tr-TR" altLang="tr-TR" sz="2800" smtClean="0">
                <a:cs typeface="Times New Roman" pitchFamily="18" charset="0"/>
              </a:rPr>
              <a:t>İç çatışmalar, huzursuzluk ve öncelikle anne babaya sonra da insanlara karşı </a:t>
            </a:r>
            <a:r>
              <a:rPr lang="tr-TR" altLang="tr-TR" sz="2800" smtClean="0">
                <a:solidFill>
                  <a:srgbClr val="FF0066"/>
                </a:solidFill>
                <a:cs typeface="Times New Roman" pitchFamily="18" charset="0"/>
              </a:rPr>
              <a:t>güvensizlik</a:t>
            </a:r>
            <a:r>
              <a:rPr lang="tr-TR" altLang="tr-TR" sz="2800" smtClean="0">
                <a:cs typeface="Times New Roman" pitchFamily="18" charset="0"/>
              </a:rPr>
              <a:t> oluşur. </a:t>
            </a:r>
            <a:endParaRPr lang="tr-TR" altLang="tr-TR" sz="2800" smtClean="0"/>
          </a:p>
          <a:p>
            <a:pPr algn="just" eaLnBrk="1" hangingPunct="1">
              <a:lnSpc>
                <a:spcPct val="80000"/>
              </a:lnSpc>
              <a:buFont typeface="Wingdings" pitchFamily="2" charset="2"/>
              <a:buChar char="Ø"/>
            </a:pPr>
            <a:r>
              <a:rPr lang="tr-TR" altLang="tr-TR" sz="2800" smtClean="0"/>
              <a:t>D</a:t>
            </a:r>
            <a:r>
              <a:rPr lang="tr-TR" altLang="tr-TR" sz="2800" smtClean="0">
                <a:cs typeface="Times New Roman" pitchFamily="18" charset="0"/>
              </a:rPr>
              <a:t>oğru kararlar alamaz.</a:t>
            </a:r>
            <a:r>
              <a:rPr lang="tr-TR" altLang="tr-TR" sz="2800" smtClean="0"/>
              <a:t> </a:t>
            </a:r>
          </a:p>
        </p:txBody>
      </p:sp>
      <p:sp>
        <p:nvSpPr>
          <p:cNvPr id="3994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B49B0EA-FB65-4050-8802-F57A8993467F}" type="slidenum">
              <a:rPr lang="tr-TR" smtClean="0"/>
              <a:pPr/>
              <a:t>26</a:t>
            </a:fld>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52400"/>
            <a:ext cx="6870700" cy="1600200"/>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smtClean="0">
                <a:cs typeface="Arial" charset="0"/>
              </a:rPr>
              <a:t>KİŞİLİK Gelİşİmİ </a:t>
            </a:r>
            <a:r>
              <a:rPr lang="tr-TR" altLang="tr-TR" sz="3200" dirty="0" smtClean="0">
                <a:cs typeface="Times New Roman" pitchFamily="18" charset="0"/>
              </a:rPr>
              <a:t>Üzerindeki Etkileri</a:t>
            </a:r>
            <a:endParaRPr lang="tr-TR" altLang="tr-TR" sz="3200" dirty="0" smtClean="0"/>
          </a:p>
        </p:txBody>
      </p:sp>
      <p:sp>
        <p:nvSpPr>
          <p:cNvPr id="40963" name="Rectangle 3"/>
          <p:cNvSpPr>
            <a:spLocks noGrp="1" noChangeArrowheads="1"/>
          </p:cNvSpPr>
          <p:nvPr>
            <p:ph type="body" idx="4294967295"/>
          </p:nvPr>
        </p:nvSpPr>
        <p:spPr>
          <a:xfrm>
            <a:off x="0" y="1989138"/>
            <a:ext cx="7704138" cy="4392612"/>
          </a:xfrm>
        </p:spPr>
        <p:txBody>
          <a:bodyPr/>
          <a:lstStyle/>
          <a:p>
            <a:pPr algn="just" eaLnBrk="1" hangingPunct="1">
              <a:buFont typeface="Wingdings" pitchFamily="2" charset="2"/>
              <a:buChar char="Ø"/>
            </a:pPr>
            <a:r>
              <a:rPr lang="tr-TR" altLang="tr-TR" sz="2800" smtClean="0">
                <a:cs typeface="Times New Roman" pitchFamily="18" charset="0"/>
              </a:rPr>
              <a:t>Görüşlerini açıkça söyleyemez</a:t>
            </a:r>
            <a:r>
              <a:rPr lang="tr-TR" altLang="tr-TR" sz="2800" smtClean="0"/>
              <a:t>.</a:t>
            </a:r>
          </a:p>
          <a:p>
            <a:pPr algn="just" eaLnBrk="1" hangingPunct="1">
              <a:buFont typeface="Wingdings" pitchFamily="2" charset="2"/>
              <a:buChar char="Ø"/>
            </a:pPr>
            <a:r>
              <a:rPr lang="tr-TR" altLang="tr-TR" sz="2800" smtClean="0">
                <a:cs typeface="Times New Roman" pitchFamily="18" charset="0"/>
              </a:rPr>
              <a:t>Kendini hiçbir ortamda rahat savunamaz.</a:t>
            </a:r>
            <a:endParaRPr lang="tr-TR" altLang="tr-TR" sz="2800" smtClean="0"/>
          </a:p>
          <a:p>
            <a:pPr algn="just" eaLnBrk="1" hangingPunct="1">
              <a:buFont typeface="Wingdings" pitchFamily="2" charset="2"/>
              <a:buChar char="Ø"/>
            </a:pPr>
            <a:r>
              <a:rPr lang="tr-TR" altLang="tr-TR" sz="2800" smtClean="0">
                <a:cs typeface="Times New Roman" pitchFamily="18" charset="0"/>
              </a:rPr>
              <a:t>Ürkek, herkesin söylediğini kabul eden biri olabilir.</a:t>
            </a:r>
            <a:endParaRPr lang="tr-TR" altLang="tr-TR" sz="2800" smtClean="0"/>
          </a:p>
          <a:p>
            <a:pPr algn="just" eaLnBrk="1" hangingPunct="1">
              <a:buFont typeface="Wingdings" pitchFamily="2" charset="2"/>
              <a:buChar char="Ø"/>
            </a:pPr>
            <a:r>
              <a:rPr lang="tr-TR" altLang="tr-TR" sz="2800" smtClean="0">
                <a:cs typeface="Times New Roman" pitchFamily="18" charset="0"/>
              </a:rPr>
              <a:t>Sinirli, kavgacı, çabuk kırılıp öfkelenen, yalan söyleyen tepkisel bir kişilik yapısı geliştirebilir. </a:t>
            </a:r>
            <a:endParaRPr lang="tr-TR" altLang="tr-TR" sz="2800" smtClean="0"/>
          </a:p>
          <a:p>
            <a:pPr algn="just" eaLnBrk="1" hangingPunct="1">
              <a:buFont typeface="Wingdings" pitchFamily="2" charset="2"/>
              <a:buChar char="Ø"/>
            </a:pPr>
            <a:r>
              <a:rPr lang="tr-TR" altLang="tr-TR" sz="2800" smtClean="0">
                <a:solidFill>
                  <a:srgbClr val="000099"/>
                </a:solidFill>
                <a:cs typeface="Times New Roman" pitchFamily="18" charset="0"/>
              </a:rPr>
              <a:t>Her zaman adımlarını diğer insanlardan geç atar.</a:t>
            </a:r>
            <a:r>
              <a:rPr lang="tr-TR" altLang="tr-TR" smtClean="0">
                <a:solidFill>
                  <a:srgbClr val="000099"/>
                </a:solidFill>
                <a:cs typeface="Times New Roman" pitchFamily="18" charset="0"/>
              </a:rPr>
              <a:t> </a:t>
            </a:r>
          </a:p>
        </p:txBody>
      </p:sp>
      <p:sp>
        <p:nvSpPr>
          <p:cNvPr id="4096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84795E-0926-4CEC-B2F7-7B6CFCF4F3E1}" type="slidenum">
              <a:rPr lang="tr-TR" smtClean="0"/>
              <a:pPr/>
              <a:t>27</a:t>
            </a:fld>
            <a:endParaRPr lang="tr-T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a:xfrm>
            <a:off x="0" y="152400"/>
            <a:ext cx="7812360" cy="1600200"/>
          </a:xfrm>
        </p:spPr>
        <p:txBody>
          <a:bodyPr/>
          <a:lstStyle/>
          <a:p>
            <a:pPr algn="ctr" eaLnBrk="1" fontAlgn="auto" hangingPunct="1">
              <a:spcAft>
                <a:spcPts val="0"/>
              </a:spcAft>
              <a:defRPr/>
            </a:pPr>
            <a:r>
              <a:rPr lang="tr-TR" altLang="tr-TR" dirty="0" smtClean="0"/>
              <a:t>İLGİSİZ VE DUYARSIZ ANNE-BABA TUTUMU</a:t>
            </a:r>
          </a:p>
        </p:txBody>
      </p:sp>
      <p:sp>
        <p:nvSpPr>
          <p:cNvPr id="4198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3EF6C1-C40B-4A81-AAC8-93F9B6E40B12}" type="slidenum">
              <a:rPr lang="tr-TR" smtClean="0"/>
              <a:pPr/>
              <a:t>28</a:t>
            </a:fld>
            <a:endParaRPr lang="tr-TR" smtClean="0"/>
          </a:p>
        </p:txBody>
      </p:sp>
      <p:pic>
        <p:nvPicPr>
          <p:cNvPr id="2050" name="Picture 2" descr="F:\tv.jpg"/>
          <p:cNvPicPr>
            <a:picLocks noChangeAspect="1" noChangeArrowheads="1"/>
          </p:cNvPicPr>
          <p:nvPr/>
        </p:nvPicPr>
        <p:blipFill>
          <a:blip r:embed="rId2"/>
          <a:srcRect/>
          <a:stretch>
            <a:fillRect/>
          </a:stretch>
        </p:blipFill>
        <p:spPr bwMode="auto">
          <a:xfrm>
            <a:off x="1357290" y="2143117"/>
            <a:ext cx="5524496" cy="421484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1043608" y="260648"/>
            <a:ext cx="6694487" cy="1044575"/>
          </a:xfrm>
        </p:spPr>
        <p:txBody>
          <a:bodyPr/>
          <a:lstStyle/>
          <a:p>
            <a:pPr eaLnBrk="1" fontAlgn="auto" hangingPunct="1">
              <a:spcAft>
                <a:spcPts val="0"/>
              </a:spcAft>
              <a:defRPr/>
            </a:pPr>
            <a:r>
              <a:rPr lang="tr-TR" altLang="tr-TR" sz="3200" dirty="0" smtClean="0"/>
              <a:t>İlgİsİz ve Duyarsız Tutum</a:t>
            </a:r>
          </a:p>
        </p:txBody>
      </p:sp>
      <p:sp>
        <p:nvSpPr>
          <p:cNvPr id="35843" name="Rectangle 3"/>
          <p:cNvSpPr>
            <a:spLocks noGrp="1" noChangeArrowheads="1"/>
          </p:cNvSpPr>
          <p:nvPr>
            <p:ph idx="1"/>
          </p:nvPr>
        </p:nvSpPr>
        <p:spPr>
          <a:xfrm>
            <a:off x="250825" y="1628775"/>
            <a:ext cx="7558088" cy="4537075"/>
          </a:xfrm>
        </p:spPr>
        <p:txBody>
          <a:bodyPr/>
          <a:lstStyle/>
          <a:p>
            <a:pPr algn="just" eaLnBrk="1" hangingPunct="1">
              <a:lnSpc>
                <a:spcPct val="80000"/>
              </a:lnSpc>
              <a:buFont typeface="Wingdings" pitchFamily="2" charset="2"/>
              <a:buChar char="Ø"/>
              <a:defRPr/>
            </a:pPr>
            <a:r>
              <a:rPr lang="tr-TR" altLang="tr-TR" dirty="0" smtClean="0">
                <a:cs typeface="Times New Roman" pitchFamily="18" charset="0"/>
              </a:rPr>
              <a:t>Çocuğa karşı denetim, çocuğun ilgi ve gereksinimlerine verilen tepki çok düşüktür.</a:t>
            </a:r>
          </a:p>
          <a:p>
            <a:pPr marL="0" indent="0" algn="just" eaLnBrk="1" hangingPunct="1">
              <a:lnSpc>
                <a:spcPct val="80000"/>
              </a:lnSpc>
              <a:buFont typeface="Wingdings 2" pitchFamily="18" charset="2"/>
              <a:buNone/>
              <a:defRPr/>
            </a:pPr>
            <a:endParaRPr lang="tr-TR" altLang="tr-TR" dirty="0" smtClean="0">
              <a:cs typeface="Times New Roman" pitchFamily="18" charset="0"/>
            </a:endParaRPr>
          </a:p>
          <a:p>
            <a:pPr algn="just" eaLnBrk="1" hangingPunct="1">
              <a:lnSpc>
                <a:spcPct val="80000"/>
              </a:lnSpc>
              <a:buFont typeface="Wingdings" pitchFamily="2" charset="2"/>
              <a:buChar char="Ø"/>
              <a:defRPr/>
            </a:pPr>
            <a:r>
              <a:rPr lang="tr-TR" altLang="tr-TR" dirty="0" smtClean="0">
                <a:cs typeface="Times New Roman" pitchFamily="18" charset="0"/>
              </a:rPr>
              <a:t>Sadece anne, sadece baba ya da anne- baba duyarsızdır. </a:t>
            </a:r>
          </a:p>
          <a:p>
            <a:pPr algn="just" eaLnBrk="1" hangingPunct="1">
              <a:lnSpc>
                <a:spcPct val="80000"/>
              </a:lnSpc>
              <a:buFont typeface="Wingdings" pitchFamily="2" charset="2"/>
              <a:buChar char="Ø"/>
              <a:defRPr/>
            </a:pPr>
            <a:endParaRPr lang="tr-TR" altLang="tr-TR" dirty="0" smtClean="0">
              <a:cs typeface="Times New Roman" pitchFamily="18" charset="0"/>
            </a:endParaRPr>
          </a:p>
          <a:p>
            <a:pPr algn="just" eaLnBrk="1" hangingPunct="1">
              <a:lnSpc>
                <a:spcPct val="80000"/>
              </a:lnSpc>
              <a:buFont typeface="Wingdings" pitchFamily="2" charset="2"/>
              <a:buChar char="Ø"/>
              <a:defRPr/>
            </a:pPr>
            <a:r>
              <a:rPr lang="tr-TR" altLang="tr-TR" dirty="0" smtClean="0">
                <a:cs typeface="Times New Roman" pitchFamily="18" charset="0"/>
              </a:rPr>
              <a:t>Çocuklarına yeteri kadar </a:t>
            </a:r>
            <a:r>
              <a:rPr lang="tr-TR" altLang="tr-TR" dirty="0" smtClean="0">
                <a:solidFill>
                  <a:srgbClr val="00B050"/>
                </a:solidFill>
                <a:cs typeface="Times New Roman" pitchFamily="18" charset="0"/>
              </a:rPr>
              <a:t>zaman ayırmazlar.</a:t>
            </a:r>
          </a:p>
          <a:p>
            <a:pPr marL="0" indent="0" algn="just" eaLnBrk="1" hangingPunct="1">
              <a:lnSpc>
                <a:spcPct val="80000"/>
              </a:lnSpc>
              <a:buFont typeface="Wingdings 2" pitchFamily="18" charset="2"/>
              <a:buNone/>
              <a:defRPr/>
            </a:pPr>
            <a:r>
              <a:rPr lang="tr-TR" altLang="tr-TR" dirty="0" smtClean="0">
                <a:cs typeface="Times New Roman" pitchFamily="18" charset="0"/>
              </a:rPr>
              <a:t> </a:t>
            </a:r>
          </a:p>
          <a:p>
            <a:pPr algn="just" eaLnBrk="1" hangingPunct="1">
              <a:lnSpc>
                <a:spcPct val="80000"/>
              </a:lnSpc>
              <a:buFont typeface="Wingdings" pitchFamily="2" charset="2"/>
              <a:buChar char="Ø"/>
              <a:defRPr/>
            </a:pPr>
            <a:r>
              <a:rPr lang="tr-TR" altLang="tr-TR" dirty="0" smtClean="0">
                <a:cs typeface="Times New Roman" pitchFamily="18" charset="0"/>
              </a:rPr>
              <a:t>Çocukları için neredeyse hiçbir konuda </a:t>
            </a:r>
            <a:r>
              <a:rPr lang="tr-TR" altLang="tr-TR" dirty="0" smtClean="0">
                <a:solidFill>
                  <a:srgbClr val="00B0F0"/>
                </a:solidFill>
                <a:cs typeface="Times New Roman" pitchFamily="18" charset="0"/>
              </a:rPr>
              <a:t>gerekli çabayı harcamazlar. </a:t>
            </a:r>
          </a:p>
          <a:p>
            <a:pPr algn="just" eaLnBrk="1" hangingPunct="1">
              <a:lnSpc>
                <a:spcPct val="80000"/>
              </a:lnSpc>
              <a:buFont typeface="Wingdings" pitchFamily="2" charset="2"/>
              <a:buChar char="Ø"/>
              <a:defRPr/>
            </a:pPr>
            <a:endParaRPr lang="tr-TR" altLang="tr-TR" dirty="0" smtClean="0">
              <a:cs typeface="Times New Roman" pitchFamily="18" charset="0"/>
            </a:endParaRPr>
          </a:p>
          <a:p>
            <a:pPr algn="just" eaLnBrk="1" hangingPunct="1">
              <a:lnSpc>
                <a:spcPct val="80000"/>
              </a:lnSpc>
              <a:buFont typeface="Wingdings" pitchFamily="2" charset="2"/>
              <a:buChar char="Ø"/>
              <a:defRPr/>
            </a:pPr>
            <a:r>
              <a:rPr lang="tr-TR" altLang="tr-TR" dirty="0" smtClean="0">
                <a:cs typeface="Times New Roman" pitchFamily="18" charset="0"/>
              </a:rPr>
              <a:t>Ruhsal durum ve okul başarısıyla </a:t>
            </a:r>
            <a:r>
              <a:rPr lang="tr-TR" altLang="tr-TR" dirty="0" smtClean="0">
                <a:solidFill>
                  <a:srgbClr val="FF0000"/>
                </a:solidFill>
                <a:cs typeface="Times New Roman" pitchFamily="18" charset="0"/>
              </a:rPr>
              <a:t>ilgilenilmez.</a:t>
            </a:r>
          </a:p>
          <a:p>
            <a:pPr algn="just" eaLnBrk="1" hangingPunct="1">
              <a:lnSpc>
                <a:spcPct val="80000"/>
              </a:lnSpc>
              <a:buFontTx/>
              <a:buNone/>
              <a:defRPr/>
            </a:pPr>
            <a:endParaRPr lang="tr-TR" altLang="tr-TR" sz="2800" dirty="0" smtClean="0"/>
          </a:p>
          <a:p>
            <a:pPr eaLnBrk="1" hangingPunct="1">
              <a:lnSpc>
                <a:spcPct val="80000"/>
              </a:lnSpc>
              <a:buFontTx/>
              <a:buNone/>
              <a:defRPr/>
            </a:pPr>
            <a:endParaRPr lang="tr-TR" altLang="tr-TR" sz="2800" dirty="0" smtClean="0"/>
          </a:p>
        </p:txBody>
      </p:sp>
      <p:sp>
        <p:nvSpPr>
          <p:cNvPr id="4301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9FCE476-3F4C-45D0-B624-A2E68A9195DD}" type="slidenum">
              <a:rPr lang="tr-TR" smtClean="0"/>
              <a:pPr/>
              <a:t>29</a:t>
            </a:fld>
            <a:endParaRPr lang="tr-T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defRPr/>
            </a:pPr>
            <a:r>
              <a:rPr lang="tr-TR" altLang="tr-TR" sz="3600" smtClean="0">
                <a:solidFill>
                  <a:srgbClr val="FF6600"/>
                </a:solidFill>
              </a:rPr>
              <a:t>	</a:t>
            </a:r>
          </a:p>
        </p:txBody>
      </p:sp>
      <p:sp>
        <p:nvSpPr>
          <p:cNvPr id="16387" name="Rectangle 3"/>
          <p:cNvSpPr>
            <a:spLocks noGrp="1" noChangeArrowheads="1"/>
          </p:cNvSpPr>
          <p:nvPr>
            <p:ph type="body" sz="half" idx="1"/>
          </p:nvPr>
        </p:nvSpPr>
        <p:spPr>
          <a:xfrm>
            <a:off x="360363" y="908050"/>
            <a:ext cx="7488237" cy="2089150"/>
          </a:xfrm>
        </p:spPr>
        <p:txBody>
          <a:bodyPr/>
          <a:lstStyle/>
          <a:p>
            <a:pPr marL="0" indent="0" eaLnBrk="1" hangingPunct="1">
              <a:buFontTx/>
              <a:buNone/>
            </a:pPr>
            <a:r>
              <a:rPr lang="tr-TR" altLang="tr-TR" sz="3600" smtClean="0">
                <a:solidFill>
                  <a:srgbClr val="FF6600"/>
                </a:solidFill>
                <a:latin typeface="Comic Sans MS" pitchFamily="66" charset="0"/>
              </a:rPr>
              <a:t>Anne baba tutumu, anne-baba ile çocuk arasındaki etkileşimin türüne denir.</a:t>
            </a:r>
          </a:p>
        </p:txBody>
      </p:sp>
      <p:pic>
        <p:nvPicPr>
          <p:cNvPr id="16388" name="Picture 2" descr="C:\Users\melek\Desktop\ilgili resimler\mukemmeliyetci_anne_baba_tutumu1.jpg"/>
          <p:cNvPicPr>
            <a:picLocks noChangeAspect="1" noChangeArrowheads="1"/>
          </p:cNvPicPr>
          <p:nvPr/>
        </p:nvPicPr>
        <p:blipFill>
          <a:blip r:embed="rId2"/>
          <a:srcRect/>
          <a:stretch>
            <a:fillRect/>
          </a:stretch>
        </p:blipFill>
        <p:spPr bwMode="auto">
          <a:xfrm>
            <a:off x="1547813" y="3284538"/>
            <a:ext cx="5111750" cy="2971800"/>
          </a:xfrm>
          <a:prstGeom prst="rect">
            <a:avLst/>
          </a:prstGeom>
          <a:noFill/>
          <a:ln w="9525">
            <a:noFill/>
            <a:miter lim="800000"/>
            <a:headEnd/>
            <a:tailEnd/>
          </a:ln>
        </p:spPr>
      </p:pic>
      <p:sp>
        <p:nvSpPr>
          <p:cNvPr id="16389"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EE84DAB-878F-4975-93A5-2DD261D38633}" type="slidenum">
              <a:rPr lang="tr-TR" smtClean="0"/>
              <a:pPr/>
              <a:t>3</a:t>
            </a:fld>
            <a:endParaRPr lang="tr-TR"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251520" y="188640"/>
            <a:ext cx="7740352" cy="1116012"/>
          </a:xfrm>
        </p:spPr>
        <p:txBody>
          <a:bodyPr/>
          <a:lstStyle/>
          <a:p>
            <a:pPr algn="ct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44035" name="Rectangle 3"/>
          <p:cNvSpPr>
            <a:spLocks noGrp="1" noChangeArrowheads="1"/>
          </p:cNvSpPr>
          <p:nvPr>
            <p:ph type="body" idx="4294967295"/>
          </p:nvPr>
        </p:nvSpPr>
        <p:spPr>
          <a:xfrm>
            <a:off x="179388" y="1557338"/>
            <a:ext cx="7478712" cy="4968875"/>
          </a:xfrm>
        </p:spPr>
        <p:txBody>
          <a:bodyPr/>
          <a:lstStyle/>
          <a:p>
            <a:pPr eaLnBrk="1" hangingPunct="1">
              <a:lnSpc>
                <a:spcPct val="80000"/>
              </a:lnSpc>
              <a:buFont typeface="Wingdings" pitchFamily="2" charset="2"/>
              <a:buChar char="Ø"/>
            </a:pPr>
            <a:r>
              <a:rPr lang="tr-TR" altLang="tr-TR" sz="2800" dirty="0" smtClean="0">
                <a:cs typeface="Times New Roman" pitchFamily="18" charset="0"/>
              </a:rPr>
              <a:t>Okula ilgisizlik</a:t>
            </a:r>
            <a:endParaRPr lang="tr-TR" altLang="tr-TR" sz="2800" dirty="0" smtClean="0"/>
          </a:p>
          <a:p>
            <a:pPr eaLnBrk="1" hangingPunct="1">
              <a:lnSpc>
                <a:spcPct val="80000"/>
              </a:lnSpc>
              <a:buFont typeface="Wingdings" pitchFamily="2" charset="2"/>
              <a:buChar char="Ø"/>
            </a:pPr>
            <a:r>
              <a:rPr lang="tr-TR" altLang="tr-TR" sz="2800" dirty="0" smtClean="0">
                <a:cs typeface="Times New Roman" pitchFamily="18" charset="0"/>
              </a:rPr>
              <a:t>Zamanı iyi değerlendirememe</a:t>
            </a:r>
            <a:endParaRPr lang="tr-TR" altLang="tr-TR" sz="2800" dirty="0" smtClean="0"/>
          </a:p>
          <a:p>
            <a:pPr eaLnBrk="1" hangingPunct="1">
              <a:lnSpc>
                <a:spcPct val="80000"/>
              </a:lnSpc>
              <a:buFont typeface="Wingdings" pitchFamily="2" charset="2"/>
              <a:buChar char="Ø"/>
            </a:pPr>
            <a:r>
              <a:rPr lang="tr-TR" altLang="tr-TR" sz="2800" dirty="0" smtClean="0">
                <a:cs typeface="Times New Roman" pitchFamily="18" charset="0"/>
              </a:rPr>
              <a:t>Yanlış arkadaşlıklar kurma</a:t>
            </a:r>
            <a:endParaRPr lang="tr-TR" altLang="tr-TR" sz="2800" dirty="0" smtClean="0"/>
          </a:p>
          <a:p>
            <a:pPr eaLnBrk="1" hangingPunct="1">
              <a:lnSpc>
                <a:spcPct val="80000"/>
              </a:lnSpc>
              <a:buFont typeface="Wingdings" pitchFamily="2" charset="2"/>
              <a:buChar char="Ø"/>
            </a:pPr>
            <a:r>
              <a:rPr lang="tr-TR" altLang="tr-TR" sz="2800" dirty="0" smtClean="0">
                <a:cs typeface="Times New Roman" pitchFamily="18" charset="0"/>
              </a:rPr>
              <a:t>Kural tanımama </a:t>
            </a:r>
          </a:p>
          <a:p>
            <a:pPr algn="just" eaLnBrk="1" hangingPunct="1">
              <a:lnSpc>
                <a:spcPct val="80000"/>
              </a:lnSpc>
              <a:buFont typeface="Wingdings" pitchFamily="2" charset="2"/>
              <a:buChar char="Ø"/>
            </a:pPr>
            <a:r>
              <a:rPr lang="tr-TR" altLang="tr-TR" sz="2800" dirty="0" smtClean="0">
                <a:cs typeface="Times New Roman" pitchFamily="18" charset="0"/>
              </a:rPr>
              <a:t>Suç işlemeye eğilimli olma</a:t>
            </a:r>
            <a:endParaRPr lang="tr-TR" altLang="tr-TR" sz="2800" dirty="0" smtClean="0"/>
          </a:p>
          <a:p>
            <a:pPr algn="just" eaLnBrk="1" hangingPunct="1">
              <a:lnSpc>
                <a:spcPct val="80000"/>
              </a:lnSpc>
              <a:buFont typeface="Wingdings" pitchFamily="2" charset="2"/>
              <a:buChar char="Ø"/>
            </a:pPr>
            <a:r>
              <a:rPr lang="tr-TR" altLang="tr-TR" sz="2800" dirty="0" smtClean="0">
                <a:cs typeface="Times New Roman" pitchFamily="18" charset="0"/>
              </a:rPr>
              <a:t>Uzun vadeli planlar yapamama</a:t>
            </a:r>
            <a:endParaRPr lang="tr-TR" altLang="tr-TR" sz="2800" dirty="0" smtClean="0"/>
          </a:p>
          <a:p>
            <a:pPr algn="just" eaLnBrk="1" hangingPunct="1">
              <a:lnSpc>
                <a:spcPct val="80000"/>
              </a:lnSpc>
              <a:buFont typeface="Wingdings" pitchFamily="2" charset="2"/>
              <a:buChar char="Ø"/>
            </a:pPr>
            <a:r>
              <a:rPr lang="tr-TR" altLang="tr-TR" sz="2800" dirty="0" smtClean="0">
                <a:cs typeface="Times New Roman" pitchFamily="18" charset="0"/>
              </a:rPr>
              <a:t>Başına buyruk yaşama ve evden ayrılma</a:t>
            </a:r>
            <a:endParaRPr lang="tr-TR" altLang="tr-TR" sz="2800" dirty="0" smtClean="0"/>
          </a:p>
          <a:p>
            <a:pPr algn="just" eaLnBrk="1" hangingPunct="1">
              <a:lnSpc>
                <a:spcPct val="80000"/>
              </a:lnSpc>
              <a:buFont typeface="Wingdings" pitchFamily="2" charset="2"/>
              <a:buChar char="Ø"/>
            </a:pPr>
            <a:r>
              <a:rPr lang="tr-TR" altLang="tr-TR" sz="2800" dirty="0" smtClean="0">
                <a:cs typeface="Times New Roman" pitchFamily="18" charset="0"/>
              </a:rPr>
              <a:t>Yanlış davranışlara yönelme</a:t>
            </a:r>
            <a:endParaRPr lang="tr-TR" altLang="tr-TR" sz="2800" dirty="0" smtClean="0"/>
          </a:p>
          <a:p>
            <a:pPr algn="just" eaLnBrk="1" hangingPunct="1">
              <a:lnSpc>
                <a:spcPct val="80000"/>
              </a:lnSpc>
              <a:buFont typeface="Wingdings" pitchFamily="2" charset="2"/>
              <a:buChar char="Ø"/>
            </a:pPr>
            <a:r>
              <a:rPr lang="tr-TR" altLang="tr-TR" sz="2800" dirty="0" smtClean="0">
                <a:solidFill>
                  <a:srgbClr val="FF0066"/>
                </a:solidFill>
                <a:cs typeface="Times New Roman" pitchFamily="18" charset="0"/>
              </a:rPr>
              <a:t>Kısacası, sevgiyi ve ilgiyi başka yerde arama söz konusudur.</a:t>
            </a:r>
            <a:endParaRPr lang="tr-TR" altLang="tr-TR" dirty="0" smtClean="0">
              <a:solidFill>
                <a:srgbClr val="FF0066"/>
              </a:solidFill>
            </a:endParaRPr>
          </a:p>
        </p:txBody>
      </p:sp>
      <p:sp>
        <p:nvSpPr>
          <p:cNvPr id="4403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A325E6C-F23F-4DA2-A3F0-C6DDC2D2E94C}" type="slidenum">
              <a:rPr lang="tr-TR" smtClean="0"/>
              <a:pPr/>
              <a:t>30</a:t>
            </a:fld>
            <a:endParaRPr lang="tr-T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idx="4294967295"/>
          </p:nvPr>
        </p:nvSpPr>
        <p:spPr>
          <a:xfrm>
            <a:off x="899592" y="1124744"/>
            <a:ext cx="6444208" cy="900336"/>
          </a:xfrm>
        </p:spPr>
        <p:txBody>
          <a:bodyPr/>
          <a:lstStyle/>
          <a:p>
            <a:pPr algn="ctr" eaLnBrk="1" fontAlgn="auto" hangingPunct="1">
              <a:spcAft>
                <a:spcPts val="0"/>
              </a:spcAft>
              <a:defRPr/>
            </a:pPr>
            <a:r>
              <a:rPr lang="tr-TR" altLang="tr-TR" sz="4000" dirty="0" err="1" smtClean="0"/>
              <a:t>mükemmelİyetçİ</a:t>
            </a:r>
            <a:r>
              <a:rPr lang="tr-TR" altLang="tr-TR" sz="4000" dirty="0" smtClean="0"/>
              <a:t> TUTUM</a:t>
            </a:r>
          </a:p>
        </p:txBody>
      </p:sp>
      <p:pic>
        <p:nvPicPr>
          <p:cNvPr id="45059" name="Picture 2" descr="http://iblog.milliyet.com.tr/imgroot/blogv7/Blog333/2014/03/22/39/453986-3-4-e8a61.jpg"/>
          <p:cNvPicPr>
            <a:picLocks noChangeAspect="1" noChangeArrowheads="1"/>
          </p:cNvPicPr>
          <p:nvPr/>
        </p:nvPicPr>
        <p:blipFill>
          <a:blip r:embed="rId2"/>
          <a:srcRect/>
          <a:stretch>
            <a:fillRect/>
          </a:stretch>
        </p:blipFill>
        <p:spPr bwMode="auto">
          <a:xfrm>
            <a:off x="1643063" y="2357438"/>
            <a:ext cx="5054600" cy="3643312"/>
          </a:xfrm>
          <a:prstGeom prst="rect">
            <a:avLst/>
          </a:prstGeom>
          <a:noFill/>
          <a:ln w="9525">
            <a:noFill/>
            <a:miter lim="800000"/>
            <a:headEnd/>
            <a:tailEnd/>
          </a:ln>
        </p:spPr>
      </p:pic>
      <p:sp>
        <p:nvSpPr>
          <p:cNvPr id="4506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8B7F43A-BC62-4606-8C14-1A1A306379CB}" type="slidenum">
              <a:rPr lang="tr-TR" smtClean="0"/>
              <a:pPr/>
              <a:t>31</a:t>
            </a:fld>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142844" y="142853"/>
            <a:ext cx="8001056" cy="785818"/>
          </a:xfrm>
        </p:spPr>
        <p:txBody>
          <a:bodyPr/>
          <a:lstStyle/>
          <a:p>
            <a:pPr eaLnBrk="1" fontAlgn="auto" hangingPunct="1">
              <a:spcAft>
                <a:spcPts val="0"/>
              </a:spcAft>
              <a:defRPr/>
            </a:pPr>
            <a:r>
              <a:rPr lang="tr-TR" altLang="tr-TR" sz="3200" dirty="0" err="1" smtClean="0"/>
              <a:t>mükemmelİyetçİ</a:t>
            </a:r>
            <a:r>
              <a:rPr lang="tr-TR" altLang="tr-TR" sz="3200" dirty="0" smtClean="0"/>
              <a:t> Anne Baba Tutumu</a:t>
            </a:r>
          </a:p>
        </p:txBody>
      </p:sp>
      <p:sp>
        <p:nvSpPr>
          <p:cNvPr id="46083" name="Rectangle 3"/>
          <p:cNvSpPr>
            <a:spLocks noGrp="1" noChangeArrowheads="1"/>
          </p:cNvSpPr>
          <p:nvPr>
            <p:ph idx="1"/>
          </p:nvPr>
        </p:nvSpPr>
        <p:spPr>
          <a:xfrm>
            <a:off x="179388" y="1357313"/>
            <a:ext cx="5178425" cy="5143500"/>
          </a:xfrm>
        </p:spPr>
        <p:txBody>
          <a:bodyPr/>
          <a:lstStyle/>
          <a:p>
            <a:pPr algn="just" eaLnBrk="1" hangingPunct="1">
              <a:buFont typeface="Wingdings" pitchFamily="2" charset="2"/>
              <a:buChar char="Ø"/>
            </a:pPr>
            <a:r>
              <a:rPr lang="tr-TR" altLang="tr-TR" sz="1800" dirty="0" smtClean="0"/>
              <a:t>Bu tarz anne babalar, çocuğun kapasitesini dikkate almadan yüksek bir beklenti içine girer. </a:t>
            </a:r>
          </a:p>
          <a:p>
            <a:pPr algn="just" eaLnBrk="1" hangingPunct="1">
              <a:buFont typeface="Wingdings" pitchFamily="2" charset="2"/>
              <a:buChar char="Ø"/>
            </a:pPr>
            <a:r>
              <a:rPr lang="tr-TR" altLang="tr-TR" sz="1800" dirty="0" smtClean="0"/>
              <a:t>Çocuklarının kusursuz olmasını beklerler.</a:t>
            </a:r>
          </a:p>
          <a:p>
            <a:pPr algn="just" eaLnBrk="1" hangingPunct="1">
              <a:buFont typeface="Wingdings" pitchFamily="2" charset="2"/>
              <a:buChar char="Ø"/>
            </a:pPr>
            <a:r>
              <a:rPr lang="tr-TR" altLang="tr-TR" sz="1800" dirty="0" smtClean="0"/>
              <a:t>Çocuklarıyla onların yapabildikleri değil, </a:t>
            </a:r>
            <a:r>
              <a:rPr lang="tr-TR" altLang="tr-TR" sz="1800" u="sng" dirty="0" smtClean="0">
                <a:solidFill>
                  <a:srgbClr val="FF0000"/>
                </a:solidFill>
              </a:rPr>
              <a:t>yapamadıkları</a:t>
            </a:r>
            <a:r>
              <a:rPr lang="tr-TR" altLang="tr-TR" sz="1800" dirty="0" smtClean="0"/>
              <a:t> konuşulur. Bir başka deyişle az takdir edip, </a:t>
            </a:r>
            <a:r>
              <a:rPr lang="tr-TR" altLang="tr-TR" sz="1800" dirty="0" smtClean="0">
                <a:solidFill>
                  <a:srgbClr val="00B0F0"/>
                </a:solidFill>
              </a:rPr>
              <a:t>yüksek beklenti </a:t>
            </a:r>
            <a:r>
              <a:rPr lang="tr-TR" altLang="tr-TR" sz="1800" dirty="0" smtClean="0"/>
              <a:t>içinde olurlar. </a:t>
            </a:r>
          </a:p>
          <a:p>
            <a:pPr algn="just" eaLnBrk="1" hangingPunct="1">
              <a:buFont typeface="Wingdings" pitchFamily="2" charset="2"/>
              <a:buChar char="Ø"/>
            </a:pPr>
            <a:r>
              <a:rPr lang="tr-TR" altLang="tr-TR" sz="1800" dirty="0" smtClean="0"/>
              <a:t>Ayrıca mükemmeliyetçi tutumda, çocuğun ilgileri ve istekleri yerine, </a:t>
            </a:r>
            <a:r>
              <a:rPr lang="tr-TR" altLang="tr-TR" sz="1800" u="sng" dirty="0" smtClean="0">
                <a:solidFill>
                  <a:srgbClr val="00B050"/>
                </a:solidFill>
              </a:rPr>
              <a:t>anne babanın istek ve beklentileri ön plandadır.</a:t>
            </a:r>
          </a:p>
          <a:p>
            <a:pPr algn="just" eaLnBrk="1" hangingPunct="1">
              <a:buFont typeface="Wingdings" pitchFamily="2" charset="2"/>
              <a:buChar char="Ø"/>
            </a:pPr>
            <a:r>
              <a:rPr lang="tr-TR" altLang="tr-TR" sz="1800" dirty="0" smtClean="0"/>
              <a:t>Örneğin, mükemmeliyetçi anne baba teşekkür alan çocuğuna neden takdir almadığını; 90 almışsa neden 100 alamadığını sorar.</a:t>
            </a:r>
          </a:p>
          <a:p>
            <a:pPr algn="just" eaLnBrk="1" hangingPunct="1">
              <a:buFont typeface="Wingdings" pitchFamily="2" charset="2"/>
              <a:buChar char="Ø"/>
            </a:pPr>
            <a:r>
              <a:rPr lang="tr-TR" altLang="tr-TR" sz="1800" dirty="0" smtClean="0"/>
              <a:t>Ya da çocuk odasını topladığında takdir etmek yerine, aynı hassasiyeti okul eşyalarını da düzenli tutması gerektiğini söyler.</a:t>
            </a:r>
          </a:p>
          <a:p>
            <a:pPr algn="just" eaLnBrk="1" hangingPunct="1">
              <a:buFont typeface="Wingdings" pitchFamily="2" charset="2"/>
              <a:buChar char="Ø"/>
            </a:pPr>
            <a:endParaRPr lang="tr-TR" altLang="tr-TR" sz="2800" dirty="0" smtClean="0"/>
          </a:p>
        </p:txBody>
      </p:sp>
      <p:pic>
        <p:nvPicPr>
          <p:cNvPr id="46084" name="Picture 2" descr="http://www.gonuldergisi.com/wp-content/uploads/2014/06/34-mukemmeliyetcilik.jpg"/>
          <p:cNvPicPr>
            <a:picLocks noChangeAspect="1" noChangeArrowheads="1"/>
          </p:cNvPicPr>
          <p:nvPr/>
        </p:nvPicPr>
        <p:blipFill>
          <a:blip r:embed="rId2"/>
          <a:srcRect/>
          <a:stretch>
            <a:fillRect/>
          </a:stretch>
        </p:blipFill>
        <p:spPr bwMode="auto">
          <a:xfrm>
            <a:off x="5643563" y="2000250"/>
            <a:ext cx="3500437" cy="3714750"/>
          </a:xfrm>
          <a:prstGeom prst="rect">
            <a:avLst/>
          </a:prstGeom>
          <a:noFill/>
          <a:ln w="9525">
            <a:noFill/>
            <a:miter lim="800000"/>
            <a:headEnd/>
            <a:tailEnd/>
          </a:ln>
        </p:spPr>
      </p:pic>
      <p:sp>
        <p:nvSpPr>
          <p:cNvPr id="46085"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2F61D8F-8BE9-45E7-8985-B43BB63F0E3F}" type="slidenum">
              <a:rPr lang="tr-TR" smtClean="0"/>
              <a:pPr/>
              <a:t>32</a:t>
            </a:fld>
            <a:endParaRPr lang="tr-T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idx="4294967295"/>
          </p:nvPr>
        </p:nvSpPr>
        <p:spPr>
          <a:xfrm>
            <a:off x="285720" y="428604"/>
            <a:ext cx="7415213" cy="1044575"/>
          </a:xfrm>
        </p:spPr>
        <p:txBody>
          <a:bodyPr/>
          <a:lstStyle/>
          <a:p>
            <a:pPr eaLnBrk="1" fontAlgn="auto" hangingPunct="1">
              <a:spcAft>
                <a:spcPts val="0"/>
              </a:spcAft>
              <a:defRPr/>
            </a:pPr>
            <a:r>
              <a:rPr lang="tr-TR" altLang="tr-TR" sz="3200" dirty="0" smtClean="0"/>
              <a:t>Çocuğun </a:t>
            </a:r>
            <a:r>
              <a:rPr lang="tr-TR" altLang="tr-TR" sz="3200" dirty="0">
                <a:cs typeface="Arial" charset="0"/>
              </a:rPr>
              <a:t>Kİşİlİk Gelİşİmİ </a:t>
            </a:r>
            <a:r>
              <a:rPr lang="tr-TR" altLang="tr-TR" sz="3200" dirty="0" smtClean="0"/>
              <a:t>Üzerindeki Etkileri</a:t>
            </a:r>
          </a:p>
        </p:txBody>
      </p:sp>
      <p:sp>
        <p:nvSpPr>
          <p:cNvPr id="47107" name="2 İçerik Yer Tutucusu"/>
          <p:cNvSpPr>
            <a:spLocks noGrp="1"/>
          </p:cNvSpPr>
          <p:nvPr>
            <p:ph idx="4294967295"/>
          </p:nvPr>
        </p:nvSpPr>
        <p:spPr>
          <a:xfrm>
            <a:off x="142875" y="1785938"/>
            <a:ext cx="5429250" cy="4857750"/>
          </a:xfrm>
        </p:spPr>
        <p:txBody>
          <a:bodyPr/>
          <a:lstStyle/>
          <a:p>
            <a:pPr marL="609600" indent="-609600" eaLnBrk="1" hangingPunct="1">
              <a:lnSpc>
                <a:spcPct val="90000"/>
              </a:lnSpc>
              <a:buFont typeface="Wingdings" pitchFamily="2" charset="2"/>
              <a:buChar char="Ø"/>
            </a:pPr>
            <a:r>
              <a:rPr lang="tr-TR" altLang="tr-TR" sz="2200" smtClean="0"/>
              <a:t>Mükemmeliyetçi tutumla yetişen çocuk kendi yetenek ve başarılarıyla, anne babanın beklentileri arasında büyük bir fark olduğunu görür ve </a:t>
            </a:r>
            <a:r>
              <a:rPr lang="tr-TR" altLang="tr-TR" sz="2200" smtClean="0">
                <a:solidFill>
                  <a:srgbClr val="00B0F0"/>
                </a:solidFill>
              </a:rPr>
              <a:t>hayal kırıklığına </a:t>
            </a:r>
            <a:r>
              <a:rPr lang="tr-TR" altLang="tr-TR" sz="2200" smtClean="0"/>
              <a:t>uğrar. </a:t>
            </a:r>
          </a:p>
          <a:p>
            <a:pPr marL="609600" indent="-609600" eaLnBrk="1" hangingPunct="1">
              <a:lnSpc>
                <a:spcPct val="90000"/>
              </a:lnSpc>
              <a:buFont typeface="Wingdings" pitchFamily="2" charset="2"/>
              <a:buChar char="Ø"/>
            </a:pPr>
            <a:r>
              <a:rPr lang="tr-TR" altLang="tr-TR" sz="2200" smtClean="0"/>
              <a:t>Kendisini </a:t>
            </a:r>
            <a:r>
              <a:rPr lang="tr-TR" altLang="tr-TR" sz="2200" smtClean="0">
                <a:solidFill>
                  <a:srgbClr val="FF0000"/>
                </a:solidFill>
              </a:rPr>
              <a:t>önemsiz</a:t>
            </a:r>
            <a:r>
              <a:rPr lang="tr-TR" altLang="tr-TR" sz="2200" smtClean="0"/>
              <a:t> ve </a:t>
            </a:r>
            <a:r>
              <a:rPr lang="tr-TR" altLang="tr-TR" sz="2200" smtClean="0">
                <a:solidFill>
                  <a:srgbClr val="FF0000"/>
                </a:solidFill>
              </a:rPr>
              <a:t>güvensiz</a:t>
            </a:r>
            <a:r>
              <a:rPr lang="tr-TR" altLang="tr-TR" sz="2200" smtClean="0"/>
              <a:t> hisseder. </a:t>
            </a:r>
          </a:p>
          <a:p>
            <a:pPr marL="609600" indent="-609600" eaLnBrk="1" hangingPunct="1">
              <a:lnSpc>
                <a:spcPct val="90000"/>
              </a:lnSpc>
              <a:buFont typeface="Wingdings" pitchFamily="2" charset="2"/>
              <a:buChar char="Ø"/>
            </a:pPr>
            <a:r>
              <a:rPr lang="tr-TR" altLang="tr-TR" sz="2200" smtClean="0"/>
              <a:t>Sürekli başarı veya mükemmellik beklemek çocukta </a:t>
            </a:r>
            <a:r>
              <a:rPr lang="tr-TR" altLang="tr-TR" sz="2200" u="sng" smtClean="0">
                <a:solidFill>
                  <a:srgbClr val="FF0066"/>
                </a:solidFill>
              </a:rPr>
              <a:t>mutsuzluğa</a:t>
            </a:r>
            <a:r>
              <a:rPr lang="tr-TR" altLang="tr-TR" sz="2200" smtClean="0"/>
              <a:t>, kaygıya yol açabilir.</a:t>
            </a:r>
          </a:p>
          <a:p>
            <a:pPr marL="609600" indent="-609600" eaLnBrk="1" hangingPunct="1">
              <a:lnSpc>
                <a:spcPct val="90000"/>
              </a:lnSpc>
              <a:buFont typeface="Wingdings" pitchFamily="2" charset="2"/>
              <a:buChar char="Ø"/>
            </a:pPr>
            <a:r>
              <a:rPr lang="tr-TR" altLang="tr-TR" sz="2200" smtClean="0"/>
              <a:t>Önemli olan çocuğun kendi </a:t>
            </a:r>
            <a:r>
              <a:rPr lang="tr-TR" altLang="tr-TR" sz="2200" smtClean="0">
                <a:solidFill>
                  <a:srgbClr val="000099"/>
                </a:solidFill>
              </a:rPr>
              <a:t>yetenekleri doğrultusunda kapasitesine uygun</a:t>
            </a:r>
            <a:r>
              <a:rPr lang="tr-TR" altLang="tr-TR" sz="2200" smtClean="0"/>
              <a:t> başarılar elde etmesidir.</a:t>
            </a:r>
          </a:p>
        </p:txBody>
      </p:sp>
      <p:pic>
        <p:nvPicPr>
          <p:cNvPr id="47108" name="Picture 4" descr="http://www.didemsasmaz.com/wp-content/uploads/2015/10/mukemmeliyetcilik.png"/>
          <p:cNvPicPr>
            <a:picLocks noChangeAspect="1" noChangeArrowheads="1"/>
          </p:cNvPicPr>
          <p:nvPr/>
        </p:nvPicPr>
        <p:blipFill>
          <a:blip r:embed="rId2"/>
          <a:srcRect/>
          <a:stretch>
            <a:fillRect/>
          </a:stretch>
        </p:blipFill>
        <p:spPr bwMode="auto">
          <a:xfrm>
            <a:off x="5643563" y="2428875"/>
            <a:ext cx="3500437" cy="3500438"/>
          </a:xfrm>
          <a:prstGeom prst="rect">
            <a:avLst/>
          </a:prstGeom>
          <a:noFill/>
          <a:ln w="9525">
            <a:noFill/>
            <a:miter lim="800000"/>
            <a:headEnd/>
            <a:tailEnd/>
          </a:ln>
        </p:spPr>
      </p:pic>
      <p:sp>
        <p:nvSpPr>
          <p:cNvPr id="47109"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447AE88-1F7D-46B9-A217-20DAA545945D}" type="slidenum">
              <a:rPr lang="tr-TR" smtClean="0"/>
              <a:pPr/>
              <a:t>33</a:t>
            </a:fld>
            <a:endParaRPr lang="tr-T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idx="4294967295"/>
          </p:nvPr>
        </p:nvSpPr>
        <p:spPr>
          <a:xfrm>
            <a:off x="899592" y="1124744"/>
            <a:ext cx="6444208" cy="900336"/>
          </a:xfrm>
        </p:spPr>
        <p:txBody>
          <a:bodyPr/>
          <a:lstStyle/>
          <a:p>
            <a:pPr algn="ctr" eaLnBrk="1" fontAlgn="auto" hangingPunct="1">
              <a:spcAft>
                <a:spcPts val="0"/>
              </a:spcAft>
              <a:defRPr/>
            </a:pPr>
            <a:r>
              <a:rPr lang="tr-TR" altLang="tr-TR" sz="4000" dirty="0" smtClean="0"/>
              <a:t>YETKİN TUTUM</a:t>
            </a:r>
          </a:p>
        </p:txBody>
      </p:sp>
      <p:pic>
        <p:nvPicPr>
          <p:cNvPr id="48131" name="Picture 4" descr="2"/>
          <p:cNvPicPr>
            <a:picLocks noGrp="1" noChangeAspect="1" noChangeArrowheads="1"/>
          </p:cNvPicPr>
          <p:nvPr>
            <p:ph sz="half" idx="4294967295"/>
          </p:nvPr>
        </p:nvPicPr>
        <p:blipFill>
          <a:blip r:embed="rId2"/>
          <a:srcRect/>
          <a:stretch>
            <a:fillRect/>
          </a:stretch>
        </p:blipFill>
        <p:spPr>
          <a:xfrm>
            <a:off x="1116013" y="2852738"/>
            <a:ext cx="5859462" cy="3143250"/>
          </a:xfrm>
        </p:spPr>
      </p:pic>
      <p:sp>
        <p:nvSpPr>
          <p:cNvPr id="4813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CBEA988-003E-4358-A210-A27214CB20EC}" type="slidenum">
              <a:rPr lang="tr-TR" smtClean="0"/>
              <a:pPr/>
              <a:t>34</a:t>
            </a:fld>
            <a:endParaRPr lang="tr-T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14282" y="152400"/>
            <a:ext cx="7381906" cy="1260475"/>
          </a:xfrm>
        </p:spPr>
        <p:txBody>
          <a:bodyPr/>
          <a:lstStyle/>
          <a:p>
            <a:pPr eaLnBrk="1" fontAlgn="auto" hangingPunct="1">
              <a:spcAft>
                <a:spcPts val="0"/>
              </a:spcAft>
              <a:defRPr/>
            </a:pPr>
            <a:r>
              <a:rPr lang="tr-TR" altLang="tr-TR" sz="4000" dirty="0" smtClean="0"/>
              <a:t>YETKİN Anne- Baba Tutumu</a:t>
            </a:r>
          </a:p>
        </p:txBody>
      </p:sp>
      <p:sp>
        <p:nvSpPr>
          <p:cNvPr id="49155" name="Rectangle 3"/>
          <p:cNvSpPr>
            <a:spLocks noGrp="1" noChangeArrowheads="1"/>
          </p:cNvSpPr>
          <p:nvPr>
            <p:ph idx="1"/>
          </p:nvPr>
        </p:nvSpPr>
        <p:spPr>
          <a:xfrm>
            <a:off x="250825" y="1628775"/>
            <a:ext cx="7464447" cy="4479925"/>
          </a:xfrm>
        </p:spPr>
        <p:txBody>
          <a:bodyPr/>
          <a:lstStyle/>
          <a:p>
            <a:pPr algn="just" eaLnBrk="1" hangingPunct="1">
              <a:buFont typeface="Wingdings" pitchFamily="2" charset="2"/>
              <a:buChar char="Ø"/>
            </a:pPr>
            <a:r>
              <a:rPr lang="tr-TR" altLang="tr-TR" sz="2800" dirty="0" smtClean="0">
                <a:cs typeface="Times New Roman" pitchFamily="18" charset="0"/>
              </a:rPr>
              <a:t>Çocuk ayrı bir birey olarak kabul edilir. </a:t>
            </a:r>
            <a:endParaRPr lang="tr-TR" altLang="tr-TR" sz="2800" dirty="0" smtClean="0"/>
          </a:p>
          <a:p>
            <a:pPr algn="just" eaLnBrk="1" hangingPunct="1">
              <a:buFont typeface="Wingdings" pitchFamily="2" charset="2"/>
              <a:buChar char="Ø"/>
            </a:pPr>
            <a:r>
              <a:rPr lang="tr-TR" altLang="tr-TR" sz="2800" dirty="0" smtClean="0">
                <a:cs typeface="Times New Roman" pitchFamily="18" charset="0"/>
              </a:rPr>
              <a:t>Çocuğun ilgileri göz önünde bulundurulur, yeteneklerini geliştirici ortam hazırlanır. </a:t>
            </a:r>
            <a:endParaRPr lang="tr-TR" altLang="tr-TR" sz="2800" dirty="0" smtClean="0"/>
          </a:p>
          <a:p>
            <a:pPr algn="just" eaLnBrk="1" hangingPunct="1">
              <a:buFont typeface="Wingdings" pitchFamily="2" charset="2"/>
              <a:buChar char="Ø"/>
            </a:pPr>
            <a:r>
              <a:rPr lang="tr-TR" altLang="tr-TR" sz="2800" dirty="0" smtClean="0">
                <a:cs typeface="Times New Roman" pitchFamily="18" charset="0"/>
              </a:rPr>
              <a:t>Kuralların uygulanmasında çocuğa etkin bir rol ve </a:t>
            </a:r>
            <a:r>
              <a:rPr lang="tr-TR" altLang="tr-TR" sz="2800" b="1" dirty="0" smtClean="0">
                <a:solidFill>
                  <a:srgbClr val="0070C0"/>
                </a:solidFill>
                <a:cs typeface="Times New Roman" pitchFamily="18" charset="0"/>
              </a:rPr>
              <a:t>sorumluluk</a:t>
            </a:r>
            <a:r>
              <a:rPr lang="tr-TR" altLang="tr-TR" sz="2800" dirty="0" smtClean="0">
                <a:cs typeface="Times New Roman" pitchFamily="18" charset="0"/>
              </a:rPr>
              <a:t> verilir</a:t>
            </a:r>
            <a:r>
              <a:rPr lang="tr-TR" altLang="tr-TR" sz="1800" dirty="0" smtClean="0">
                <a:cs typeface="Times New Roman" pitchFamily="18" charset="0"/>
              </a:rPr>
              <a:t>. </a:t>
            </a:r>
            <a:endParaRPr lang="tr-TR" altLang="tr-TR" sz="2800" i="1" dirty="0" smtClean="0">
              <a:cs typeface="Times New Roman" pitchFamily="18" charset="0"/>
            </a:endParaRPr>
          </a:p>
          <a:p>
            <a:pPr algn="just" eaLnBrk="1" hangingPunct="1">
              <a:buFont typeface="Wingdings" pitchFamily="2" charset="2"/>
              <a:buChar char="Ø"/>
            </a:pPr>
            <a:r>
              <a:rPr lang="tr-TR" altLang="tr-TR" sz="2800" dirty="0" smtClean="0">
                <a:cs typeface="Times New Roman" pitchFamily="18" charset="0"/>
              </a:rPr>
              <a:t>Yapması istenilen davranışlar açıkça belirtilir.</a:t>
            </a:r>
            <a:r>
              <a:rPr lang="tr-TR" altLang="tr-TR" sz="2800" i="1" dirty="0" smtClean="0">
                <a:cs typeface="Times New Roman" pitchFamily="18" charset="0"/>
              </a:rPr>
              <a:t> </a:t>
            </a:r>
            <a:r>
              <a:rPr lang="tr-TR" altLang="tr-TR" sz="1600" i="1" dirty="0" smtClean="0">
                <a:cs typeface="Times New Roman" pitchFamily="18" charset="0"/>
              </a:rPr>
              <a:t>(akıllı ol, iyi davranışlar göster yerine, kalkarken yatağını toplamalısın)</a:t>
            </a:r>
            <a:endParaRPr lang="tr-TR" altLang="tr-TR" sz="2800" dirty="0" smtClean="0"/>
          </a:p>
          <a:p>
            <a:pPr algn="just" eaLnBrk="1" hangingPunct="1">
              <a:buFont typeface="Wingdings" pitchFamily="2" charset="2"/>
              <a:buChar char="Ø"/>
            </a:pPr>
            <a:r>
              <a:rPr lang="tr-TR" altLang="tr-TR" sz="2800" dirty="0" smtClean="0">
                <a:cs typeface="Times New Roman" pitchFamily="18" charset="0"/>
              </a:rPr>
              <a:t>Problemlerle baş etme yolları </a:t>
            </a:r>
            <a:r>
              <a:rPr lang="tr-TR" altLang="tr-TR" sz="2800" dirty="0" smtClean="0">
                <a:solidFill>
                  <a:srgbClr val="00B0F0"/>
                </a:solidFill>
                <a:cs typeface="Times New Roman" pitchFamily="18" charset="0"/>
              </a:rPr>
              <a:t>uzlaşılarak</a:t>
            </a:r>
            <a:r>
              <a:rPr lang="tr-TR" altLang="tr-TR" sz="2800" dirty="0" smtClean="0">
                <a:cs typeface="Times New Roman" pitchFamily="18" charset="0"/>
              </a:rPr>
              <a:t> bulunur. </a:t>
            </a:r>
          </a:p>
          <a:p>
            <a:pPr algn="just" eaLnBrk="1" hangingPunct="1">
              <a:buFont typeface="Wingdings" pitchFamily="2" charset="2"/>
              <a:buChar char="Ø"/>
            </a:pPr>
            <a:endParaRPr lang="tr-TR" altLang="tr-TR" sz="2800" dirty="0" smtClean="0">
              <a:cs typeface="Times New Roman" pitchFamily="18" charset="0"/>
            </a:endParaRPr>
          </a:p>
        </p:txBody>
      </p:sp>
      <p:sp>
        <p:nvSpPr>
          <p:cNvPr id="49156" name="Text Box 4"/>
          <p:cNvSpPr txBox="1">
            <a:spLocks noChangeArrowheads="1"/>
          </p:cNvSpPr>
          <p:nvPr/>
        </p:nvSpPr>
        <p:spPr bwMode="auto">
          <a:xfrm>
            <a:off x="4876800" y="304800"/>
            <a:ext cx="3810000" cy="519113"/>
          </a:xfrm>
          <a:prstGeom prst="rect">
            <a:avLst/>
          </a:prstGeom>
          <a:noFill/>
          <a:ln w="9525">
            <a:noFill/>
            <a:miter lim="800000"/>
            <a:headEnd/>
            <a:tailEnd/>
          </a:ln>
        </p:spPr>
        <p:txBody>
          <a:bodyPr>
            <a:spAutoFit/>
          </a:bodyPr>
          <a:lstStyle/>
          <a:p>
            <a:pPr algn="l">
              <a:spcBef>
                <a:spcPct val="50000"/>
              </a:spcBef>
            </a:pPr>
            <a:endParaRPr lang="tr-TR" altLang="tr-TR" sz="2800">
              <a:latin typeface="Times New Roman" pitchFamily="18" charset="0"/>
            </a:endParaRPr>
          </a:p>
        </p:txBody>
      </p:sp>
      <p:sp>
        <p:nvSpPr>
          <p:cNvPr id="49157"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0D929F6-FB29-4246-B798-E19B0FF81E80}" type="slidenum">
              <a:rPr lang="tr-TR" smtClean="0"/>
              <a:pPr/>
              <a:t>35</a:t>
            </a:fld>
            <a:endParaRPr lang="tr-T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idx="4294967295"/>
          </p:nvPr>
        </p:nvSpPr>
        <p:spPr>
          <a:xfrm>
            <a:off x="0" y="152400"/>
            <a:ext cx="7929586" cy="704832"/>
          </a:xfrm>
        </p:spPr>
        <p:txBody>
          <a:bodyPr/>
          <a:lstStyle/>
          <a:p>
            <a:pPr algn="ctr" eaLnBrk="1" fontAlgn="auto" hangingPunct="1">
              <a:spcAft>
                <a:spcPts val="0"/>
              </a:spcAft>
              <a:defRPr/>
            </a:pPr>
            <a:r>
              <a:rPr lang="tr-TR" altLang="tr-TR" sz="3600" dirty="0" smtClean="0"/>
              <a:t>YETKİN Anne- Baba Tutumu</a:t>
            </a:r>
          </a:p>
        </p:txBody>
      </p:sp>
      <p:sp>
        <p:nvSpPr>
          <p:cNvPr id="50179" name="2 İçerik Yer Tutucusu"/>
          <p:cNvSpPr>
            <a:spLocks noGrp="1"/>
          </p:cNvSpPr>
          <p:nvPr>
            <p:ph idx="4294967295"/>
          </p:nvPr>
        </p:nvSpPr>
        <p:spPr>
          <a:xfrm>
            <a:off x="214313" y="1428750"/>
            <a:ext cx="7858125" cy="5153025"/>
          </a:xfrm>
        </p:spPr>
        <p:txBody>
          <a:bodyPr/>
          <a:lstStyle/>
          <a:p>
            <a:pPr eaLnBrk="1" hangingPunct="1">
              <a:buClr>
                <a:srgbClr val="FF3300"/>
              </a:buClr>
              <a:buFont typeface="Wingdings" pitchFamily="2" charset="2"/>
              <a:buChar char="Ø"/>
            </a:pPr>
            <a:r>
              <a:rPr lang="tr-TR" altLang="tr-TR" dirty="0" smtClean="0"/>
              <a:t>Cezalandırıcı olmayan (özellikle fiziksel şiddet),</a:t>
            </a:r>
          </a:p>
          <a:p>
            <a:pPr eaLnBrk="1" hangingPunct="1">
              <a:buClr>
                <a:srgbClr val="FF3300"/>
              </a:buClr>
              <a:buFont typeface="Wingdings" pitchFamily="2" charset="2"/>
              <a:buChar char="Ø"/>
            </a:pPr>
            <a:r>
              <a:rPr lang="tr-TR" altLang="tr-TR" dirty="0" smtClean="0"/>
              <a:t>Soru sorma ve düşüncelerini </a:t>
            </a:r>
          </a:p>
          <a:p>
            <a:pPr eaLnBrk="1" hangingPunct="1">
              <a:buClr>
                <a:srgbClr val="FF3300"/>
              </a:buClr>
              <a:buFontTx/>
              <a:buNone/>
            </a:pPr>
            <a:r>
              <a:rPr lang="tr-TR" altLang="tr-TR" dirty="0" smtClean="0"/>
              <a:t>	 ifade etmenin teşvik edildiği,</a:t>
            </a:r>
          </a:p>
          <a:p>
            <a:pPr eaLnBrk="1" hangingPunct="1">
              <a:buClr>
                <a:srgbClr val="FF3300"/>
              </a:buClr>
              <a:buFont typeface="Wingdings" pitchFamily="2" charset="2"/>
              <a:buChar char="Ø"/>
            </a:pPr>
            <a:r>
              <a:rPr lang="tr-TR" altLang="tr-TR" dirty="0" smtClean="0">
                <a:solidFill>
                  <a:srgbClr val="00B050"/>
                </a:solidFill>
              </a:rPr>
              <a:t>Merak ve keşif </a:t>
            </a:r>
            <a:r>
              <a:rPr lang="tr-TR" altLang="tr-TR" dirty="0" smtClean="0"/>
              <a:t>duygularının beslendiği,</a:t>
            </a:r>
          </a:p>
          <a:p>
            <a:pPr eaLnBrk="1" hangingPunct="1">
              <a:buClr>
                <a:srgbClr val="FF3300"/>
              </a:buClr>
              <a:buFont typeface="Wingdings" pitchFamily="2" charset="2"/>
              <a:buChar char="Ø"/>
            </a:pPr>
            <a:r>
              <a:rPr lang="tr-TR" altLang="tr-TR" dirty="0" smtClean="0"/>
              <a:t>Kendi kendine yeterli olma ve kendi problemlerini çözmenin cesaretlendirildiği,</a:t>
            </a:r>
          </a:p>
          <a:p>
            <a:pPr eaLnBrk="1" hangingPunct="1">
              <a:buClr>
                <a:srgbClr val="FF3300"/>
              </a:buClr>
              <a:buFont typeface="Wingdings" pitchFamily="2" charset="2"/>
              <a:buChar char="Ø"/>
            </a:pPr>
            <a:r>
              <a:rPr lang="tr-TR" altLang="tr-TR" dirty="0" smtClean="0"/>
              <a:t>Sıradan hataların hoş görüldüğü,</a:t>
            </a:r>
          </a:p>
          <a:p>
            <a:pPr algn="just" eaLnBrk="1" hangingPunct="1">
              <a:buClr>
                <a:srgbClr val="FF3300"/>
              </a:buClr>
              <a:buFont typeface="Wingdings" pitchFamily="2" charset="2"/>
              <a:buChar char="Ø"/>
            </a:pPr>
            <a:r>
              <a:rPr lang="tr-TR" altLang="tr-TR" dirty="0" smtClean="0"/>
              <a:t>Yergi yerine </a:t>
            </a:r>
            <a:r>
              <a:rPr lang="tr-TR" altLang="tr-TR" dirty="0" smtClean="0">
                <a:solidFill>
                  <a:srgbClr val="FF0066"/>
                </a:solidFill>
              </a:rPr>
              <a:t>övgüye</a:t>
            </a:r>
            <a:r>
              <a:rPr lang="tr-TR" altLang="tr-TR" dirty="0" smtClean="0"/>
              <a:t> odaklanılan,</a:t>
            </a:r>
          </a:p>
          <a:p>
            <a:pPr algn="just" eaLnBrk="1" hangingPunct="1">
              <a:buClr>
                <a:srgbClr val="FF3300"/>
              </a:buClr>
              <a:buFont typeface="Wingdings" pitchFamily="2" charset="2"/>
              <a:buChar char="Ø"/>
            </a:pPr>
            <a:r>
              <a:rPr lang="tr-TR" altLang="tr-TR" dirty="0" smtClean="0"/>
              <a:t>Israr ve zorlamanın olmadığı 	</a:t>
            </a:r>
            <a:r>
              <a:rPr lang="tr-TR" altLang="tr-TR" dirty="0" smtClean="0">
                <a:solidFill>
                  <a:srgbClr val="0070C0"/>
                </a:solidFill>
              </a:rPr>
              <a:t>bir ortamdır.</a:t>
            </a:r>
          </a:p>
          <a:p>
            <a:pPr algn="just" eaLnBrk="1" hangingPunct="1">
              <a:buClr>
                <a:srgbClr val="FF3300"/>
              </a:buClr>
              <a:buFont typeface="Wingdings" pitchFamily="2" charset="2"/>
              <a:buChar char="Ø"/>
            </a:pPr>
            <a:r>
              <a:rPr lang="tr-TR" altLang="tr-TR" u="sng" dirty="0" smtClean="0">
                <a:solidFill>
                  <a:srgbClr val="00B0F0"/>
                </a:solidFill>
              </a:rPr>
              <a:t>Yetkin tutum, kontrolün tümüyle çocukta olduğu bir tutum değildir.</a:t>
            </a:r>
          </a:p>
          <a:p>
            <a:pPr eaLnBrk="1" hangingPunct="1">
              <a:buClr>
                <a:srgbClr val="FF3300"/>
              </a:buClr>
              <a:buFont typeface="Wingdings" pitchFamily="2" charset="2"/>
              <a:buChar char="Ø"/>
            </a:pPr>
            <a:endParaRPr lang="tr-TR" altLang="tr-TR" dirty="0" smtClean="0"/>
          </a:p>
        </p:txBody>
      </p:sp>
      <p:sp>
        <p:nvSpPr>
          <p:cNvPr id="5018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37CBE6C-1F99-49E8-8101-E3CF6F309C95}" type="slidenum">
              <a:rPr lang="tr-TR" smtClean="0"/>
              <a:pPr/>
              <a:t>36</a:t>
            </a:fld>
            <a:endParaRPr lang="tr-T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idx="4294967295"/>
          </p:nvPr>
        </p:nvSpPr>
        <p:spPr>
          <a:xfrm>
            <a:off x="285720" y="428604"/>
            <a:ext cx="7415213" cy="1044575"/>
          </a:xfrm>
        </p:spPr>
        <p:txBody>
          <a:bodyPr/>
          <a:lstStyle/>
          <a:p>
            <a:pPr eaLnBrk="1" fontAlgn="auto" hangingPunct="1">
              <a:spcAft>
                <a:spcPts val="0"/>
              </a:spcAft>
              <a:defRPr/>
            </a:pPr>
            <a:r>
              <a:rPr lang="tr-TR" altLang="tr-TR" sz="3200" dirty="0" smtClean="0"/>
              <a:t>Çocuğun </a:t>
            </a:r>
            <a:r>
              <a:rPr lang="tr-TR" altLang="tr-TR" sz="3200" dirty="0">
                <a:cs typeface="Arial" charset="0"/>
              </a:rPr>
              <a:t>Kİşİlİk Gelİşİmİ </a:t>
            </a:r>
            <a:r>
              <a:rPr lang="tr-TR" altLang="tr-TR" sz="3200" dirty="0" smtClean="0"/>
              <a:t>Üzerindeki Etkileri</a:t>
            </a:r>
          </a:p>
        </p:txBody>
      </p:sp>
      <p:sp>
        <p:nvSpPr>
          <p:cNvPr id="51203" name="2 İçerik Yer Tutucusu"/>
          <p:cNvSpPr>
            <a:spLocks noGrp="1"/>
          </p:cNvSpPr>
          <p:nvPr>
            <p:ph idx="4294967295"/>
          </p:nvPr>
        </p:nvSpPr>
        <p:spPr>
          <a:xfrm>
            <a:off x="0" y="1828800"/>
            <a:ext cx="7696200" cy="3657600"/>
          </a:xfrm>
        </p:spPr>
        <p:txBody>
          <a:bodyPr/>
          <a:lstStyle/>
          <a:p>
            <a:pPr marL="609600" indent="-609600" eaLnBrk="1" hangingPunct="1">
              <a:lnSpc>
                <a:spcPct val="90000"/>
              </a:lnSpc>
              <a:buFont typeface="Wingdings" pitchFamily="2" charset="2"/>
              <a:buChar char="Ø"/>
            </a:pPr>
            <a:r>
              <a:rPr lang="tr-TR" altLang="tr-TR" smtClean="0"/>
              <a:t>Yaratıcıdırlar.</a:t>
            </a:r>
          </a:p>
          <a:p>
            <a:pPr marL="609600" indent="-609600" eaLnBrk="1" hangingPunct="1">
              <a:lnSpc>
                <a:spcPct val="90000"/>
              </a:lnSpc>
              <a:buFont typeface="Wingdings" pitchFamily="2" charset="2"/>
              <a:buChar char="Ø"/>
            </a:pPr>
            <a:r>
              <a:rPr lang="tr-TR" altLang="tr-TR" smtClean="0"/>
              <a:t>Dengeli ve uyumludurlar.</a:t>
            </a:r>
          </a:p>
          <a:p>
            <a:pPr marL="609600" indent="-609600" eaLnBrk="1" hangingPunct="1">
              <a:lnSpc>
                <a:spcPct val="90000"/>
              </a:lnSpc>
              <a:buFont typeface="Wingdings" pitchFamily="2" charset="2"/>
              <a:buChar char="Ø"/>
            </a:pPr>
            <a:r>
              <a:rPr lang="tr-TR" altLang="tr-TR" smtClean="0"/>
              <a:t>Karar alma becerileri gelişmiştir.</a:t>
            </a:r>
          </a:p>
          <a:p>
            <a:pPr marL="609600" indent="-609600" eaLnBrk="1" hangingPunct="1">
              <a:lnSpc>
                <a:spcPct val="90000"/>
              </a:lnSpc>
              <a:buFont typeface="Wingdings" pitchFamily="2" charset="2"/>
              <a:buChar char="Ø"/>
            </a:pPr>
            <a:r>
              <a:rPr lang="tr-TR" altLang="tr-TR" smtClean="0"/>
              <a:t>Seçenekli düşünmeyi bilirler, yeni durumlara uymada zorluk yaşamazlar.</a:t>
            </a:r>
          </a:p>
          <a:p>
            <a:pPr marL="609600" indent="-609600" eaLnBrk="1" hangingPunct="1">
              <a:lnSpc>
                <a:spcPct val="90000"/>
              </a:lnSpc>
              <a:buFont typeface="Wingdings" pitchFamily="2" charset="2"/>
              <a:buChar char="Ø"/>
            </a:pPr>
            <a:r>
              <a:rPr lang="tr-TR" altLang="tr-TR" smtClean="0"/>
              <a:t>Kendilerine güvenirler.</a:t>
            </a:r>
          </a:p>
          <a:p>
            <a:pPr marL="609600" indent="-609600" eaLnBrk="1" hangingPunct="1">
              <a:lnSpc>
                <a:spcPct val="90000"/>
              </a:lnSpc>
              <a:buFont typeface="Wingdings" pitchFamily="2" charset="2"/>
              <a:buChar char="Ø"/>
            </a:pPr>
            <a:r>
              <a:rPr lang="tr-TR" altLang="tr-TR" smtClean="0"/>
              <a:t>Başkalarının özgürlüklerine saygılıdırlar, kendi özgürlüklerinin sınırlarını bilirler.</a:t>
            </a:r>
          </a:p>
        </p:txBody>
      </p:sp>
      <p:sp>
        <p:nvSpPr>
          <p:cNvPr id="5120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6721D6-9D5D-4221-A6A6-583119F7E0C9}" type="slidenum">
              <a:rPr lang="tr-TR" smtClean="0"/>
              <a:pPr/>
              <a:t>37</a:t>
            </a:fld>
            <a:endParaRPr lang="tr-T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685800" y="152400"/>
            <a:ext cx="6910388" cy="1044575"/>
          </a:xfrm>
        </p:spPr>
        <p:txBody>
          <a:bodyPr/>
          <a:lstStyle/>
          <a:p>
            <a:pPr eaLnBrk="1" fontAlgn="auto" hangingPunct="1">
              <a:spcAft>
                <a:spcPts val="0"/>
              </a:spcAft>
              <a:defRPr/>
            </a:pPr>
            <a:r>
              <a:rPr lang="tr-TR" altLang="tr-TR" sz="3200" dirty="0" smtClean="0"/>
              <a:t>Çocuğun </a:t>
            </a:r>
            <a:r>
              <a:rPr lang="tr-TR" altLang="tr-TR" sz="3200" dirty="0">
                <a:cs typeface="Arial" charset="0"/>
              </a:rPr>
              <a:t>Kİşİlİk Gelİşİmİ </a:t>
            </a:r>
            <a:r>
              <a:rPr lang="tr-TR" altLang="tr-TR" sz="3200" dirty="0" smtClean="0"/>
              <a:t>Üzerİndekİ Etkİlerİ</a:t>
            </a:r>
          </a:p>
        </p:txBody>
      </p:sp>
      <p:sp>
        <p:nvSpPr>
          <p:cNvPr id="52227" name="Rectangle 2"/>
          <p:cNvSpPr>
            <a:spLocks noGrp="1" noChangeArrowheads="1"/>
          </p:cNvSpPr>
          <p:nvPr>
            <p:ph idx="1"/>
          </p:nvPr>
        </p:nvSpPr>
        <p:spPr>
          <a:xfrm>
            <a:off x="107950" y="1773238"/>
            <a:ext cx="8064500" cy="4176712"/>
          </a:xfrm>
        </p:spPr>
        <p:txBody>
          <a:bodyPr/>
          <a:lstStyle/>
          <a:p>
            <a:pPr marL="609600" indent="-609600" eaLnBrk="1" hangingPunct="1">
              <a:buFont typeface="Wingdings" pitchFamily="2" charset="2"/>
              <a:buChar char="Ø"/>
            </a:pPr>
            <a:r>
              <a:rPr lang="tr-TR" altLang="tr-TR" sz="2800" smtClean="0"/>
              <a:t>Kendi haklarını korurlar, başkalarının haklarına saygı gösterirler.</a:t>
            </a:r>
          </a:p>
          <a:p>
            <a:pPr marL="609600" indent="-609600" eaLnBrk="1" hangingPunct="1">
              <a:buFont typeface="Wingdings" pitchFamily="2" charset="2"/>
              <a:buChar char="Ø"/>
            </a:pPr>
            <a:r>
              <a:rPr lang="tr-TR" altLang="tr-TR" sz="2800" smtClean="0"/>
              <a:t>Arkadaş gruplarına rahatlıkla uyum sağlarlar.</a:t>
            </a:r>
          </a:p>
          <a:p>
            <a:pPr marL="609600" indent="-609600" eaLnBrk="1" hangingPunct="1">
              <a:buFont typeface="Wingdings" pitchFamily="2" charset="2"/>
              <a:buChar char="Ø"/>
            </a:pPr>
            <a:r>
              <a:rPr lang="tr-TR" altLang="tr-TR" sz="2800" smtClean="0"/>
              <a:t>Bir gruba dahil olmada, grup içinde aldıkları görev ve sorumlulukları yerine getirmede zorlanmazlar.</a:t>
            </a:r>
          </a:p>
          <a:p>
            <a:pPr marL="609600" indent="-609600" eaLnBrk="1" hangingPunct="1">
              <a:buFont typeface="Wingdings" pitchFamily="2" charset="2"/>
              <a:buChar char="Ø"/>
            </a:pPr>
            <a:r>
              <a:rPr lang="tr-TR" altLang="tr-TR" sz="2800" smtClean="0"/>
              <a:t>Çevrelerindeki akran ve yetişkinlerle sağlıklı iletişim kururlar.</a:t>
            </a:r>
          </a:p>
        </p:txBody>
      </p:sp>
      <p:sp>
        <p:nvSpPr>
          <p:cNvPr id="5222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3C62110-5977-41A4-8174-DA856EBFF838}" type="slidenum">
              <a:rPr lang="tr-TR" smtClean="0"/>
              <a:pPr/>
              <a:t>38</a:t>
            </a:fld>
            <a:endParaRPr lang="tr-T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sz="3200" b="1" dirty="0" smtClean="0"/>
              <a:t>AİLEYE ÖNERİLER</a:t>
            </a:r>
            <a:endParaRPr lang="tr-TR" sz="3200" b="1" dirty="0"/>
          </a:p>
        </p:txBody>
      </p:sp>
      <p:sp>
        <p:nvSpPr>
          <p:cNvPr id="58371" name="İçerik Yer Tutucusu 2"/>
          <p:cNvSpPr>
            <a:spLocks noGrp="1"/>
          </p:cNvSpPr>
          <p:nvPr>
            <p:ph sz="quarter" idx="1"/>
          </p:nvPr>
        </p:nvSpPr>
        <p:spPr>
          <a:xfrm>
            <a:off x="457200" y="2071678"/>
            <a:ext cx="7467600" cy="4402147"/>
          </a:xfrm>
        </p:spPr>
        <p:txBody>
          <a:bodyPr/>
          <a:lstStyle/>
          <a:p>
            <a:pPr eaLnBrk="1" hangingPunct="1">
              <a:lnSpc>
                <a:spcPct val="150000"/>
              </a:lnSpc>
              <a:buFont typeface="Wingdings" pitchFamily="2" charset="2"/>
              <a:buChar char="Ø"/>
            </a:pPr>
            <a:r>
              <a:rPr lang="tr-TR" altLang="tr-TR" dirty="0" smtClean="0"/>
              <a:t>Her şeyden önce çocuğa </a:t>
            </a:r>
            <a:r>
              <a:rPr lang="tr-TR" altLang="tr-TR" dirty="0" smtClean="0">
                <a:solidFill>
                  <a:srgbClr val="0070C0"/>
                </a:solidFill>
              </a:rPr>
              <a:t>iyi bir model </a:t>
            </a:r>
            <a:r>
              <a:rPr lang="tr-TR" altLang="tr-TR" dirty="0" smtClean="0"/>
              <a:t>olun</a:t>
            </a:r>
          </a:p>
          <a:p>
            <a:pPr eaLnBrk="1" hangingPunct="1">
              <a:lnSpc>
                <a:spcPct val="150000"/>
              </a:lnSpc>
              <a:buFont typeface="Wingdings" pitchFamily="2" charset="2"/>
              <a:buChar char="Ø"/>
            </a:pPr>
            <a:r>
              <a:rPr lang="tr-TR" altLang="tr-TR" dirty="0" smtClean="0"/>
              <a:t>Disiplin konusunda </a:t>
            </a:r>
            <a:r>
              <a:rPr lang="tr-TR" altLang="tr-TR" dirty="0" smtClean="0">
                <a:solidFill>
                  <a:srgbClr val="FF0000"/>
                </a:solidFill>
              </a:rPr>
              <a:t>kararlı ve tutarlı </a:t>
            </a:r>
            <a:r>
              <a:rPr lang="tr-TR" altLang="tr-TR" dirty="0" smtClean="0"/>
              <a:t>olun.</a:t>
            </a:r>
          </a:p>
          <a:p>
            <a:pPr eaLnBrk="1" hangingPunct="1">
              <a:lnSpc>
                <a:spcPct val="150000"/>
              </a:lnSpc>
              <a:buFont typeface="Wingdings" pitchFamily="2" charset="2"/>
              <a:buChar char="Ø"/>
            </a:pPr>
            <a:r>
              <a:rPr lang="tr-TR" altLang="tr-TR" dirty="0" smtClean="0"/>
              <a:t>Yaşına uygun </a:t>
            </a:r>
            <a:r>
              <a:rPr lang="tr-TR" altLang="tr-TR" dirty="0" smtClean="0">
                <a:solidFill>
                  <a:srgbClr val="00B050"/>
                </a:solidFill>
              </a:rPr>
              <a:t>görev ve sorumluluklar </a:t>
            </a:r>
            <a:r>
              <a:rPr lang="tr-TR" altLang="tr-TR" dirty="0" smtClean="0"/>
              <a:t>verin.</a:t>
            </a:r>
          </a:p>
          <a:p>
            <a:pPr eaLnBrk="1" hangingPunct="1">
              <a:lnSpc>
                <a:spcPct val="150000"/>
              </a:lnSpc>
              <a:buFont typeface="Wingdings" pitchFamily="2" charset="2"/>
              <a:buChar char="Ø"/>
            </a:pPr>
            <a:r>
              <a:rPr lang="tr-TR" altLang="tr-TR" dirty="0" smtClean="0">
                <a:solidFill>
                  <a:srgbClr val="7030A0"/>
                </a:solidFill>
              </a:rPr>
              <a:t>Kendisini ifade etmesi </a:t>
            </a:r>
            <a:r>
              <a:rPr lang="tr-TR" altLang="tr-TR" dirty="0" smtClean="0"/>
              <a:t>için teşvik edin.</a:t>
            </a:r>
          </a:p>
          <a:p>
            <a:pPr>
              <a:lnSpc>
                <a:spcPct val="150000"/>
              </a:lnSpc>
              <a:buFont typeface="Wingdings" pitchFamily="2" charset="2"/>
              <a:buChar char="Ø"/>
            </a:pPr>
            <a:r>
              <a:rPr lang="tr-TR" dirty="0" smtClean="0"/>
              <a:t>Çocuğun </a:t>
            </a:r>
            <a:r>
              <a:rPr lang="tr-TR" dirty="0" smtClean="0">
                <a:solidFill>
                  <a:srgbClr val="00B0F0"/>
                </a:solidFill>
              </a:rPr>
              <a:t>gelişim aşamaları </a:t>
            </a:r>
            <a:r>
              <a:rPr lang="tr-TR" dirty="0" smtClean="0"/>
              <a:t>ve ihtiyaçlarının bilinmesi gerekir.</a:t>
            </a:r>
          </a:p>
          <a:p>
            <a:pPr eaLnBrk="1" hangingPunct="1">
              <a:lnSpc>
                <a:spcPct val="150000"/>
              </a:lnSpc>
              <a:buFont typeface="Wingdings" pitchFamily="2" charset="2"/>
              <a:buChar char="Ø"/>
            </a:pPr>
            <a:endParaRPr lang="tr-TR" altLang="tr-TR" dirty="0" smtClean="0"/>
          </a:p>
          <a:p>
            <a:pPr eaLnBrk="1" hangingPunct="1">
              <a:buFont typeface="Wingdings" pitchFamily="2" charset="2"/>
              <a:buChar char="Ø"/>
            </a:pPr>
            <a:endParaRPr lang="tr-TR" alt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179388" y="981075"/>
            <a:ext cx="7631112" cy="3683000"/>
          </a:xfrm>
        </p:spPr>
        <p:txBody>
          <a:bodyPr/>
          <a:lstStyle/>
          <a:p>
            <a:pPr marL="0" indent="0" algn="ctr" eaLnBrk="1" hangingPunct="1">
              <a:lnSpc>
                <a:spcPct val="90000"/>
              </a:lnSpc>
              <a:buFontTx/>
              <a:buNone/>
            </a:pPr>
            <a:r>
              <a:rPr lang="tr-TR" altLang="tr-TR" sz="4000" smtClean="0">
                <a:solidFill>
                  <a:srgbClr val="FF6600"/>
                </a:solidFill>
                <a:latin typeface="Cambria" pitchFamily="18" charset="0"/>
              </a:rPr>
              <a:t>Çocukluk dönemi; özellikle erken çocukluk da denilen </a:t>
            </a:r>
            <a:r>
              <a:rPr lang="tr-TR" altLang="tr-TR" sz="4000" b="1" smtClean="0">
                <a:solidFill>
                  <a:srgbClr val="0070C0"/>
                </a:solidFill>
                <a:latin typeface="Cambria" pitchFamily="18" charset="0"/>
              </a:rPr>
              <a:t>0-6 yaş </a:t>
            </a:r>
            <a:r>
              <a:rPr lang="tr-TR" altLang="tr-TR" sz="4000" smtClean="0">
                <a:solidFill>
                  <a:srgbClr val="FF6600"/>
                </a:solidFill>
                <a:latin typeface="Cambria" pitchFamily="18" charset="0"/>
              </a:rPr>
              <a:t>arasındaki dönem, çocukların çevreleri ile etkileşimlerinden </a:t>
            </a:r>
            <a:r>
              <a:rPr lang="tr-TR" altLang="tr-TR" sz="4000" smtClean="0">
                <a:solidFill>
                  <a:srgbClr val="0070C0"/>
                </a:solidFill>
                <a:latin typeface="Cambria" pitchFamily="18" charset="0"/>
              </a:rPr>
              <a:t>en çok etkilendikleri </a:t>
            </a:r>
            <a:r>
              <a:rPr lang="tr-TR" altLang="tr-TR" sz="4000" smtClean="0">
                <a:solidFill>
                  <a:srgbClr val="FF6600"/>
                </a:solidFill>
                <a:latin typeface="Cambria" pitchFamily="18" charset="0"/>
              </a:rPr>
              <a:t>dönemdir.</a:t>
            </a:r>
          </a:p>
        </p:txBody>
      </p:sp>
      <p:pic>
        <p:nvPicPr>
          <p:cNvPr id="17411" name="Picture 4" descr="çocuk dansı"/>
          <p:cNvPicPr>
            <a:picLocks noGrp="1" noChangeAspect="1" noChangeArrowheads="1" noCrop="1"/>
          </p:cNvPicPr>
          <p:nvPr>
            <p:ph sz="half" idx="2"/>
          </p:nvPr>
        </p:nvPicPr>
        <p:blipFill>
          <a:blip r:embed="rId2"/>
          <a:srcRect/>
          <a:stretch>
            <a:fillRect/>
          </a:stretch>
        </p:blipFill>
        <p:spPr>
          <a:xfrm>
            <a:off x="285750" y="4143375"/>
            <a:ext cx="3313113" cy="2232025"/>
          </a:xfrm>
          <a:noFill/>
        </p:spPr>
      </p:pic>
      <p:pic>
        <p:nvPicPr>
          <p:cNvPr id="17412" name="Picture 2" descr="http://t0.gstatic.com/images?q=tbn:ANd9GcQGGzSltd4MGgF3r-coPfT1gTE8wydnFpgTAyPw9G75aTcCCT54zg"/>
          <p:cNvPicPr>
            <a:picLocks noChangeAspect="1" noChangeArrowheads="1"/>
          </p:cNvPicPr>
          <p:nvPr/>
        </p:nvPicPr>
        <p:blipFill>
          <a:blip r:embed="rId3"/>
          <a:srcRect/>
          <a:stretch>
            <a:fillRect/>
          </a:stretch>
        </p:blipFill>
        <p:spPr bwMode="auto">
          <a:xfrm>
            <a:off x="4357688" y="4143375"/>
            <a:ext cx="3113087" cy="2357438"/>
          </a:xfrm>
          <a:prstGeom prst="rect">
            <a:avLst/>
          </a:prstGeom>
          <a:noFill/>
          <a:ln w="9525">
            <a:noFill/>
            <a:miter lim="800000"/>
            <a:headEnd/>
            <a:tailEnd/>
          </a:ln>
        </p:spPr>
      </p:pic>
      <p:sp>
        <p:nvSpPr>
          <p:cNvPr id="17413"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57BEB69-381C-4052-8264-3DD9B1E10D96}" type="slidenum">
              <a:rPr lang="tr-TR" smtClean="0"/>
              <a:pPr/>
              <a:t>4</a:t>
            </a:fld>
            <a:endParaRPr lang="tr-TR"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İçerik Yer Tutucusu"/>
          <p:cNvSpPr>
            <a:spLocks noGrp="1"/>
          </p:cNvSpPr>
          <p:nvPr>
            <p:ph idx="1"/>
          </p:nvPr>
        </p:nvSpPr>
        <p:spPr>
          <a:xfrm>
            <a:off x="457200" y="1785938"/>
            <a:ext cx="7686700" cy="4687887"/>
          </a:xfrm>
        </p:spPr>
        <p:txBody>
          <a:bodyPr/>
          <a:lstStyle/>
          <a:p>
            <a:pPr marL="514350" indent="-514350">
              <a:buFont typeface="Wingdings" pitchFamily="2" charset="2"/>
              <a:buChar char="Ø"/>
            </a:pPr>
            <a:r>
              <a:rPr lang="tr-TR" dirty="0" smtClean="0">
                <a:solidFill>
                  <a:srgbClr val="00B050"/>
                </a:solidFill>
              </a:rPr>
              <a:t>Seçme imkanı </a:t>
            </a:r>
            <a:r>
              <a:rPr lang="tr-TR" dirty="0" smtClean="0"/>
              <a:t>tanınmalı, bağımsızlığı desteklenmeli, ama her istediği de yapılmamalı</a:t>
            </a:r>
          </a:p>
          <a:p>
            <a:pPr marL="514350" indent="-514350">
              <a:buFont typeface="Wingdings" pitchFamily="2" charset="2"/>
              <a:buChar char="Ø"/>
            </a:pPr>
            <a:r>
              <a:rPr lang="tr-TR" dirty="0" smtClean="0">
                <a:solidFill>
                  <a:srgbClr val="FF0000"/>
                </a:solidFill>
              </a:rPr>
              <a:t>İlk 6 yaşın </a:t>
            </a:r>
            <a:r>
              <a:rPr lang="tr-TR" dirty="0" smtClean="0"/>
              <a:t>çok kritik olduğu </a:t>
            </a:r>
            <a:r>
              <a:rPr lang="tr-TR" u="sng" dirty="0" smtClean="0"/>
              <a:t>hiçbir zaman </a:t>
            </a:r>
            <a:r>
              <a:rPr lang="tr-TR" dirty="0" smtClean="0"/>
              <a:t>unutulmamalıdır.</a:t>
            </a:r>
          </a:p>
          <a:p>
            <a:pPr marL="514350" indent="-514350">
              <a:buFont typeface="Wingdings" pitchFamily="2" charset="2"/>
              <a:buChar char="Ø"/>
            </a:pPr>
            <a:r>
              <a:rPr lang="tr-TR" dirty="0" smtClean="0">
                <a:solidFill>
                  <a:srgbClr val="0070C0"/>
                </a:solidFill>
              </a:rPr>
              <a:t>“Ben değerliyim” </a:t>
            </a:r>
            <a:r>
              <a:rPr lang="tr-TR" dirty="0" smtClean="0"/>
              <a:t>duygusunu aile içinde elde eden kişi, </a:t>
            </a:r>
            <a:r>
              <a:rPr lang="tr-TR" dirty="0" smtClean="0">
                <a:solidFill>
                  <a:srgbClr val="7030A0"/>
                </a:solidFill>
              </a:rPr>
              <a:t>kendini kanıtlamak </a:t>
            </a:r>
            <a:r>
              <a:rPr lang="tr-TR" dirty="0" smtClean="0"/>
              <a:t>için aşırı davranışlarda bulunmaz.</a:t>
            </a:r>
          </a:p>
          <a:p>
            <a:pPr marL="514350" indent="-514350">
              <a:buFont typeface="Wingdings" pitchFamily="2" charset="2"/>
              <a:buChar char="Ø"/>
            </a:pPr>
            <a:r>
              <a:rPr lang="tr-TR" dirty="0" smtClean="0"/>
              <a:t>Çocuğa “paşam, aşkım, ömrüm” gibi aşırı niteleyici sıfatlar </a:t>
            </a:r>
            <a:r>
              <a:rPr lang="tr-TR" b="1" u="sng" dirty="0" smtClean="0">
                <a:solidFill>
                  <a:srgbClr val="FF0066"/>
                </a:solidFill>
              </a:rPr>
              <a:t>kullanmayın.</a:t>
            </a:r>
          </a:p>
          <a:p>
            <a:pPr marL="514350" indent="-514350">
              <a:buFont typeface="Wingdings" pitchFamily="2" charset="2"/>
              <a:buChar char="Ø"/>
            </a:pPr>
            <a:endParaRPr lang="tr-TR" dirty="0" smtClean="0"/>
          </a:p>
          <a:p>
            <a:pPr marL="514350" indent="-514350">
              <a:buFont typeface="Century Schoolbook" pitchFamily="18" charset="0"/>
              <a:buAutoNum type="arabicPeriod"/>
            </a:pPr>
            <a:endParaRPr lang="tr-TR" dirty="0" smtClean="0"/>
          </a:p>
        </p:txBody>
      </p:sp>
      <p:sp>
        <p:nvSpPr>
          <p:cNvPr id="4" name="3 Başlık"/>
          <p:cNvSpPr>
            <a:spLocks noGrp="1"/>
          </p:cNvSpPr>
          <p:nvPr>
            <p:ph type="title"/>
          </p:nvPr>
        </p:nvSpPr>
        <p:spPr/>
        <p:txBody>
          <a:bodyPr/>
          <a:lstStyle/>
          <a:p>
            <a:pPr>
              <a:defRPr/>
            </a:pPr>
            <a:r>
              <a:rPr lang="tr-TR" sz="2800" b="1" dirty="0" smtClean="0"/>
              <a:t>ÖNERİLER</a:t>
            </a:r>
            <a:endParaRPr lang="tr-TR" dirty="0"/>
          </a:p>
        </p:txBody>
      </p:sp>
      <p:sp>
        <p:nvSpPr>
          <p:cNvPr id="53252" name="4 Slayt Numarası Yer Tutucusu"/>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43B51D9-03B6-4484-8260-745C65F6CE1E}" type="slidenum">
              <a:rPr lang="tr-TR" smtClean="0"/>
              <a:pPr/>
              <a:t>40</a:t>
            </a:fld>
            <a:endParaRPr lang="tr-T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288" y="404813"/>
            <a:ext cx="4762500" cy="771525"/>
          </a:xfrm>
        </p:spPr>
        <p:txBody>
          <a:bodyPr/>
          <a:lstStyle/>
          <a:p>
            <a:pPr eaLnBrk="1" fontAlgn="auto" hangingPunct="1">
              <a:spcAft>
                <a:spcPts val="0"/>
              </a:spcAft>
              <a:defRPr/>
            </a:pPr>
            <a:r>
              <a:rPr lang="tr-TR" sz="3200" b="1" dirty="0" smtClean="0"/>
              <a:t>AİLEYE ÖNERİLER</a:t>
            </a:r>
            <a:endParaRPr lang="tr-TR" sz="3200" b="1" dirty="0"/>
          </a:p>
        </p:txBody>
      </p:sp>
      <p:sp>
        <p:nvSpPr>
          <p:cNvPr id="59395" name="İçerik Yer Tutucusu 2"/>
          <p:cNvSpPr>
            <a:spLocks noGrp="1"/>
          </p:cNvSpPr>
          <p:nvPr>
            <p:ph sz="quarter" idx="1"/>
          </p:nvPr>
        </p:nvSpPr>
        <p:spPr>
          <a:xfrm>
            <a:off x="428625" y="1530350"/>
            <a:ext cx="8001027" cy="5113360"/>
          </a:xfrm>
        </p:spPr>
        <p:txBody>
          <a:bodyPr/>
          <a:lstStyle/>
          <a:p>
            <a:pPr eaLnBrk="1" hangingPunct="1">
              <a:buFont typeface="Wingdings" pitchFamily="2" charset="2"/>
              <a:buChar char="Ø"/>
            </a:pPr>
            <a:r>
              <a:rPr lang="tr-TR" altLang="tr-TR" dirty="0" smtClean="0"/>
              <a:t>Başkasıyla </a:t>
            </a:r>
            <a:r>
              <a:rPr lang="tr-TR" altLang="tr-TR" u="sng" dirty="0" smtClean="0"/>
              <a:t>kıyaslamayın</a:t>
            </a:r>
            <a:r>
              <a:rPr lang="tr-TR" altLang="tr-TR" dirty="0" smtClean="0"/>
              <a:t> ve başkasının yanında eleştirmeyin.</a:t>
            </a:r>
          </a:p>
          <a:p>
            <a:pPr eaLnBrk="1" hangingPunct="1">
              <a:buFont typeface="Wingdings" pitchFamily="2" charset="2"/>
              <a:buChar char="Ø"/>
            </a:pPr>
            <a:r>
              <a:rPr lang="tr-TR" altLang="tr-TR" dirty="0" smtClean="0"/>
              <a:t>TV, tablet ve telefonla oyun oynaması konusunda </a:t>
            </a:r>
            <a:r>
              <a:rPr lang="tr-TR" altLang="tr-TR" b="1" dirty="0" smtClean="0">
                <a:solidFill>
                  <a:srgbClr val="00B0F0"/>
                </a:solidFill>
              </a:rPr>
              <a:t>sınır koyun. </a:t>
            </a:r>
            <a:r>
              <a:rPr lang="tr-TR" altLang="tr-TR" dirty="0" smtClean="0"/>
              <a:t>(Çocukla önceden anlaşın ve mantığını açıklayın)</a:t>
            </a:r>
          </a:p>
          <a:p>
            <a:pPr eaLnBrk="1" hangingPunct="1">
              <a:buFont typeface="Wingdings" pitchFamily="2" charset="2"/>
              <a:buChar char="Ø"/>
            </a:pPr>
            <a:r>
              <a:rPr lang="tr-TR" altLang="tr-TR" b="1" i="1" dirty="0" smtClean="0">
                <a:solidFill>
                  <a:srgbClr val="7030A0"/>
                </a:solidFill>
              </a:rPr>
              <a:t>Her şeye sahip olmasın. </a:t>
            </a:r>
            <a:r>
              <a:rPr lang="tr-TR" altLang="tr-TR" dirty="0" smtClean="0"/>
              <a:t>Tüm arzularının yerine getirilmesi onun </a:t>
            </a:r>
            <a:r>
              <a:rPr lang="tr-TR" altLang="tr-TR" b="1" dirty="0" smtClean="0">
                <a:solidFill>
                  <a:srgbClr val="00B050"/>
                </a:solidFill>
              </a:rPr>
              <a:t>doyumsuz</a:t>
            </a:r>
            <a:r>
              <a:rPr lang="tr-TR" altLang="tr-TR" dirty="0" smtClean="0"/>
              <a:t> biri olmasına yol açar.</a:t>
            </a:r>
          </a:p>
          <a:p>
            <a:pPr eaLnBrk="1" hangingPunct="1">
              <a:buFont typeface="Wingdings" pitchFamily="2" charset="2"/>
              <a:buChar char="Ø"/>
            </a:pPr>
            <a:r>
              <a:rPr lang="tr-TR" dirty="0" smtClean="0"/>
              <a:t>Çocukların </a:t>
            </a:r>
            <a:r>
              <a:rPr lang="tr-TR" dirty="0" smtClean="0">
                <a:solidFill>
                  <a:srgbClr val="00B0F0"/>
                </a:solidFill>
              </a:rPr>
              <a:t>kişisel sınırlar </a:t>
            </a:r>
            <a:r>
              <a:rPr lang="tr-TR" dirty="0" smtClean="0"/>
              <a:t>ve </a:t>
            </a:r>
            <a:r>
              <a:rPr lang="tr-TR" dirty="0" smtClean="0">
                <a:solidFill>
                  <a:srgbClr val="00B0F0"/>
                </a:solidFill>
              </a:rPr>
              <a:t>mahremiyet</a:t>
            </a:r>
            <a:r>
              <a:rPr lang="tr-TR" dirty="0" smtClean="0"/>
              <a:t> becerilerini örseleyici davranışlardan uzak durulmalıdır.</a:t>
            </a:r>
          </a:p>
          <a:p>
            <a:pPr eaLnBrk="1" hangingPunct="1">
              <a:buFont typeface="Wingdings" pitchFamily="2" charset="2"/>
              <a:buNone/>
            </a:pPr>
            <a:endParaRPr lang="tr-TR" altLang="tr-T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2285992"/>
            <a:ext cx="7467600" cy="2400304"/>
          </a:xfrm>
        </p:spPr>
        <p:txBody>
          <a:bodyPr/>
          <a:lstStyle/>
          <a:p>
            <a:r>
              <a:rPr lang="tr-TR" dirty="0" smtClean="0"/>
              <a:t>Einstein ve Şoförü.mp4</a:t>
            </a:r>
            <a:endParaRPr lang="tr-TR" dirty="0"/>
          </a:p>
        </p:txBody>
      </p:sp>
      <p:sp>
        <p:nvSpPr>
          <p:cNvPr id="4" name="3 Slayt Numarası Yer Tutucusu"/>
          <p:cNvSpPr>
            <a:spLocks noGrp="1"/>
          </p:cNvSpPr>
          <p:nvPr>
            <p:ph type="sldNum" sz="quarter" idx="15"/>
          </p:nvPr>
        </p:nvSpPr>
        <p:spPr/>
        <p:txBody>
          <a:bodyPr/>
          <a:lstStyle/>
          <a:p>
            <a:pPr>
              <a:defRPr/>
            </a:pPr>
            <a:fld id="{A939AACD-5FBD-4846-97E8-FDD3AE8BBF2B}" type="slidenum">
              <a:rPr lang="tr-TR" smtClean="0"/>
              <a:pPr>
                <a:defRPr/>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0350"/>
            <a:ext cx="5184775" cy="627063"/>
          </a:xfrm>
        </p:spPr>
        <p:txBody>
          <a:bodyPr/>
          <a:lstStyle/>
          <a:p>
            <a:pPr algn="ctr">
              <a:defRPr/>
            </a:pPr>
            <a:r>
              <a:rPr lang="tr-TR" dirty="0" smtClean="0"/>
              <a:t>kozadak</a:t>
            </a:r>
            <a:r>
              <a:rPr lang="tr-TR" sz="2000" dirty="0" smtClean="0"/>
              <a:t>İ</a:t>
            </a:r>
            <a:r>
              <a:rPr lang="tr-TR" dirty="0" smtClean="0"/>
              <a:t> kelebek</a:t>
            </a:r>
            <a:endParaRPr lang="tr-TR" dirty="0"/>
          </a:p>
        </p:txBody>
      </p:sp>
      <p:sp>
        <p:nvSpPr>
          <p:cNvPr id="54275" name="İçerik Yer Tutucusu 2"/>
          <p:cNvSpPr>
            <a:spLocks noGrp="1"/>
          </p:cNvSpPr>
          <p:nvPr>
            <p:ph idx="1"/>
          </p:nvPr>
        </p:nvSpPr>
        <p:spPr>
          <a:xfrm>
            <a:off x="250825" y="1052513"/>
            <a:ext cx="8321675" cy="5591175"/>
          </a:xfrm>
        </p:spPr>
        <p:txBody>
          <a:bodyPr/>
          <a:lstStyle/>
          <a:p>
            <a:pPr marL="0" indent="0">
              <a:buFont typeface="Wingdings 2" pitchFamily="18" charset="2"/>
              <a:buNone/>
            </a:pPr>
            <a:r>
              <a:rPr lang="tr-TR" altLang="tr-TR" sz="1500" b="1" smtClean="0"/>
              <a:t>Çok güzel bir öyküdür </a:t>
            </a:r>
            <a:r>
              <a:rPr lang="tr-TR" altLang="tr-TR" sz="1500" b="1" i="1" smtClean="0">
                <a:solidFill>
                  <a:srgbClr val="FF0000"/>
                </a:solidFill>
              </a:rPr>
              <a:t>“Kozadaki kelebek”. </a:t>
            </a:r>
            <a:r>
              <a:rPr lang="tr-TR" altLang="tr-TR" sz="1500" b="1" smtClean="0"/>
              <a:t>Yaşama dair o kadar güzel bir örnektir ki adeta milyonlarca kelimenin anlatamayacağı şeyleri usulcacık fısıldar kulağımıza:</a:t>
            </a:r>
          </a:p>
          <a:p>
            <a:pPr marL="0" indent="0">
              <a:buFont typeface="Wingdings 2" pitchFamily="18" charset="2"/>
              <a:buNone/>
            </a:pPr>
            <a:r>
              <a:rPr lang="tr-TR" altLang="tr-TR" sz="1500" b="1" smtClean="0"/>
              <a:t> «Genç bir adam doğada gezinirken, kozasından çıkmaya çabalayan bir kelebek görür. Kelebek kozanın lifleri arasından sıyrılmaya çalışmaktadır. Genç adam hemen kelebeğin imdadına koşmak ister ve dikkatlice kozanın liflerini sıyırır, kozayı aralayıp ve kelebeğin </a:t>
            </a:r>
            <a:r>
              <a:rPr lang="tr-TR" altLang="tr-TR" sz="1500" b="1" smtClean="0">
                <a:solidFill>
                  <a:srgbClr val="0070C0"/>
                </a:solidFill>
              </a:rPr>
              <a:t>fazla çabalamadan</a:t>
            </a:r>
            <a:r>
              <a:rPr lang="tr-TR" altLang="tr-TR" sz="1500" b="1" smtClean="0"/>
              <a:t> kozadan çıkmasını sağlar. Ancak kelebek kozadan kolaylıkla çıktıysa da, biraz çırpınır ve </a:t>
            </a:r>
            <a:r>
              <a:rPr lang="tr-TR" altLang="tr-TR" sz="1500" b="1" smtClean="0">
                <a:solidFill>
                  <a:srgbClr val="002060"/>
                </a:solidFill>
              </a:rPr>
              <a:t>bir daha asla uçamaz.</a:t>
            </a:r>
            <a:r>
              <a:rPr lang="tr-TR" altLang="tr-TR" sz="1500" b="1" smtClean="0"/>
              <a:t> Zira genç adam farkında olmadan büyük bir </a:t>
            </a:r>
            <a:r>
              <a:rPr lang="tr-TR" altLang="tr-TR" sz="1500" b="1" smtClean="0">
                <a:solidFill>
                  <a:srgbClr val="7030A0"/>
                </a:solidFill>
              </a:rPr>
              <a:t>hata yapmıştır. </a:t>
            </a:r>
            <a:r>
              <a:rPr lang="tr-TR" altLang="tr-TR" sz="1500" b="1" smtClean="0"/>
              <a:t>Çünkü kanatlar ancak kozadan çıkma çabalarıyla güçlenir ve uçuşa hazırlanır. Kelebek kendini kurtarma çabalarıyla aslında kaslarını geliştirmekte, kendini ayakta tutacak, güçlü kılacak, uçmaya hazırlayacak hareketleri çabalarıyla öğrenmekteydi. Yardımsever adam işini kolaylaştırarak kelebeğin güçlenmesine engel olmuştur. Artık kelebek hiçbir zaman özgürlüğü tanıyamaz ve asla gerçekten yaşayamaz.»</a:t>
            </a:r>
            <a:br>
              <a:rPr lang="tr-TR" altLang="tr-TR" sz="1500" b="1" smtClean="0"/>
            </a:br>
            <a:r>
              <a:rPr lang="tr-TR" altLang="tr-TR" sz="1500" b="1" smtClean="0"/>
              <a:t>     </a:t>
            </a:r>
          </a:p>
          <a:p>
            <a:pPr marL="0" indent="0">
              <a:buFont typeface="Wingdings 2" pitchFamily="18" charset="2"/>
              <a:buNone/>
            </a:pPr>
            <a:r>
              <a:rPr lang="tr-TR" altLang="tr-TR" sz="1500" b="1" smtClean="0"/>
              <a:t>Koza öyküsünde olduğu gibi, </a:t>
            </a:r>
            <a:r>
              <a:rPr lang="tr-TR" altLang="tr-TR" sz="1500" b="1" smtClean="0">
                <a:solidFill>
                  <a:srgbClr val="FF0000"/>
                </a:solidFill>
              </a:rPr>
              <a:t>aşırı koruma hissi </a:t>
            </a:r>
            <a:r>
              <a:rPr lang="tr-TR" altLang="tr-TR" sz="1500" b="1" smtClean="0"/>
              <a:t>ile çocuklarına sahip çıkan anne-babalar, çocuklarına iyilik yaptıklarını zannettikleri halde, onlara çok ağır zarar verirler. </a:t>
            </a:r>
            <a:r>
              <a:rPr lang="tr-TR" altLang="tr-TR" sz="1500" b="1" smtClean="0">
                <a:solidFill>
                  <a:srgbClr val="0070C0"/>
                </a:solidFill>
              </a:rPr>
              <a:t>Onların hayata hazırlanmasına izin vermeyerek, sosyal hayatlarını başkalarına bağımlı hale getirirler.</a:t>
            </a:r>
            <a:r>
              <a:rPr lang="tr-TR" altLang="tr-TR" sz="1500" b="1" smtClean="0"/>
              <a:t> Aşırı koruyucu aile içinde yetişen çocuklar, kozadan suni müdahale ile çıkartılan kelebek gibi, sosyal hayata atılmak için gerekli olan donanıma sahip olamazlar. </a:t>
            </a:r>
            <a:r>
              <a:rPr lang="tr-TR" altLang="tr-TR" b="1" smtClean="0"/>
              <a:t/>
            </a:r>
            <a:br>
              <a:rPr lang="tr-TR" altLang="tr-TR" b="1" smtClean="0"/>
            </a:br>
            <a:endParaRPr lang="tr-TR" altLang="tr-TR" smtClean="0"/>
          </a:p>
        </p:txBody>
      </p:sp>
      <p:sp>
        <p:nvSpPr>
          <p:cNvPr id="54276" name="3 Slayt Numarası Yer Tutucusu"/>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4EFB9CA-B8D8-41CB-A923-7D23AEE306F5}" type="slidenum">
              <a:rPr lang="tr-TR" smtClean="0"/>
              <a:pPr/>
              <a:t>43</a:t>
            </a:fld>
            <a:endParaRPr lang="tr-T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11113" y="1557338"/>
            <a:ext cx="3960812" cy="4032250"/>
          </a:xfrm>
        </p:spPr>
        <p:txBody>
          <a:bodyPr/>
          <a:lstStyle/>
          <a:p>
            <a:pPr marL="0" indent="0" algn="ctr" eaLnBrk="1" hangingPunct="1">
              <a:lnSpc>
                <a:spcPct val="90000"/>
              </a:lnSpc>
              <a:buFontTx/>
              <a:buNone/>
            </a:pPr>
            <a:r>
              <a:rPr lang="tr-TR" altLang="tr-TR" sz="3200" smtClean="0">
                <a:solidFill>
                  <a:srgbClr val="FF6600"/>
                </a:solidFill>
                <a:latin typeface="Comic Sans MS" pitchFamily="66" charset="0"/>
              </a:rPr>
              <a:t>Anne, baba ve ailenin diğer bireylerinin çocukla olan etkileşimi, çocuğun ileride nasıl bir birey olacağını etkilemektedir.</a:t>
            </a:r>
          </a:p>
        </p:txBody>
      </p:sp>
      <p:pic>
        <p:nvPicPr>
          <p:cNvPr id="18435" name="Picture 4" descr="cocukneseli"/>
          <p:cNvPicPr>
            <a:picLocks noGrp="1" noChangeAspect="1" noChangeArrowheads="1"/>
          </p:cNvPicPr>
          <p:nvPr>
            <p:ph sz="half" idx="2"/>
          </p:nvPr>
        </p:nvPicPr>
        <p:blipFill>
          <a:blip r:embed="rId2"/>
          <a:srcRect/>
          <a:stretch>
            <a:fillRect/>
          </a:stretch>
        </p:blipFill>
        <p:spPr>
          <a:xfrm>
            <a:off x="4067175" y="1484313"/>
            <a:ext cx="3887788" cy="3671887"/>
          </a:xfrm>
          <a:noFill/>
        </p:spPr>
      </p:pic>
      <p:sp>
        <p:nvSpPr>
          <p:cNvPr id="1843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725C4E3-B6E1-4F15-A1D6-AA2631A94A03}" type="slidenum">
              <a:rPr lang="tr-TR" smtClean="0"/>
              <a:pPr/>
              <a:t>5</a:t>
            </a:fld>
            <a:endParaRPr lang="tr-TR" smtClean="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6858000" cy="1196752"/>
          </a:xfrm>
        </p:spPr>
        <p:txBody>
          <a:bodyPr>
            <a:noAutofit/>
          </a:bodyPr>
          <a:lstStyle/>
          <a:p>
            <a:pPr>
              <a:defRPr/>
            </a:pPr>
            <a:r>
              <a:rPr lang="tr-TR" altLang="tr-TR" sz="2600" dirty="0">
                <a:solidFill>
                  <a:srgbClr val="FFFF66"/>
                </a:solidFill>
                <a:latin typeface="Comic Sans MS" pitchFamily="66" charset="0"/>
              </a:rPr>
              <a:t>anne-baba </a:t>
            </a:r>
            <a:r>
              <a:rPr lang="tr-TR" altLang="tr-TR" sz="2600" dirty="0" smtClean="0">
                <a:solidFill>
                  <a:srgbClr val="FFFF66"/>
                </a:solidFill>
                <a:latin typeface="Comic Sans MS" pitchFamily="66" charset="0"/>
              </a:rPr>
              <a:t>tutumlarInI etkİleyen bİrçok </a:t>
            </a:r>
            <a:r>
              <a:rPr lang="tr-TR" altLang="tr-TR" sz="2600" dirty="0">
                <a:solidFill>
                  <a:srgbClr val="FFFF66"/>
                </a:solidFill>
                <a:latin typeface="Comic Sans MS" pitchFamily="66" charset="0"/>
              </a:rPr>
              <a:t>faktör </a:t>
            </a:r>
            <a:r>
              <a:rPr lang="tr-TR" altLang="tr-TR" sz="2600" dirty="0" smtClean="0">
                <a:solidFill>
                  <a:srgbClr val="FFFF66"/>
                </a:solidFill>
                <a:latin typeface="Comic Sans MS" pitchFamily="66" charset="0"/>
              </a:rPr>
              <a:t>vardIr</a:t>
            </a:r>
            <a:r>
              <a:rPr lang="tr-TR" altLang="tr-TR" sz="2600" dirty="0">
                <a:solidFill>
                  <a:srgbClr val="FFFF66"/>
                </a:solidFill>
                <a:latin typeface="Comic Sans MS" pitchFamily="66" charset="0"/>
              </a:rPr>
              <a:t>, bunlar;</a:t>
            </a:r>
            <a:r>
              <a:rPr lang="tr-TR" altLang="tr-TR" sz="2400" dirty="0">
                <a:solidFill>
                  <a:srgbClr val="FFFF66"/>
                </a:solidFill>
                <a:latin typeface="Comic Sans MS" pitchFamily="66" charset="0"/>
              </a:rPr>
              <a:t/>
            </a:r>
            <a:br>
              <a:rPr lang="tr-TR" altLang="tr-TR" sz="2400" dirty="0">
                <a:solidFill>
                  <a:srgbClr val="FFFF66"/>
                </a:solidFill>
                <a:latin typeface="Comic Sans MS" pitchFamily="66" charset="0"/>
              </a:rPr>
            </a:br>
            <a:endParaRPr lang="tr-TR" sz="2400" dirty="0"/>
          </a:p>
        </p:txBody>
      </p:sp>
      <p:sp>
        <p:nvSpPr>
          <p:cNvPr id="3" name="Metin Yer Tutucusu 2"/>
          <p:cNvSpPr>
            <a:spLocks noGrp="1"/>
          </p:cNvSpPr>
          <p:nvPr>
            <p:ph type="body" sz="half" idx="1"/>
          </p:nvPr>
        </p:nvSpPr>
        <p:spPr>
          <a:xfrm>
            <a:off x="539750" y="1557338"/>
            <a:ext cx="6981825" cy="4535487"/>
          </a:xfrm>
        </p:spPr>
        <p:txBody>
          <a:bodyPr/>
          <a:lstStyle/>
          <a:p>
            <a:pPr eaLnBrk="1" hangingPunct="1">
              <a:defRPr/>
            </a:pPr>
            <a:r>
              <a:rPr lang="tr-TR" altLang="tr-TR" sz="2800" b="1" dirty="0">
                <a:latin typeface="Comic Sans MS" pitchFamily="66" charset="0"/>
              </a:rPr>
              <a:t>Anne babanın beklentileri,</a:t>
            </a:r>
          </a:p>
          <a:p>
            <a:pPr eaLnBrk="1" hangingPunct="1">
              <a:defRPr/>
            </a:pPr>
            <a:r>
              <a:rPr lang="tr-TR" altLang="tr-TR" sz="2800" b="1" dirty="0">
                <a:latin typeface="Comic Sans MS" pitchFamily="66" charset="0"/>
              </a:rPr>
              <a:t>Toplumun değer yargıları,</a:t>
            </a:r>
          </a:p>
          <a:p>
            <a:pPr eaLnBrk="1" hangingPunct="1">
              <a:defRPr/>
            </a:pPr>
            <a:r>
              <a:rPr lang="tr-TR" altLang="tr-TR" sz="2800" b="1" dirty="0">
                <a:latin typeface="Comic Sans MS" pitchFamily="66" charset="0"/>
              </a:rPr>
              <a:t>Anne ve baba olmaya hazır </a:t>
            </a:r>
            <a:r>
              <a:rPr lang="tr-TR" altLang="tr-TR" sz="2800" b="1" dirty="0" smtClean="0">
                <a:latin typeface="Comic Sans MS" pitchFamily="66" charset="0"/>
              </a:rPr>
              <a:t>olma durumu,</a:t>
            </a:r>
            <a:endParaRPr lang="tr-TR" altLang="tr-TR" sz="2800" b="1" dirty="0">
              <a:latin typeface="Comic Sans MS" pitchFamily="66" charset="0"/>
            </a:endParaRPr>
          </a:p>
          <a:p>
            <a:pPr eaLnBrk="1" hangingPunct="1">
              <a:defRPr/>
            </a:pPr>
            <a:r>
              <a:rPr lang="tr-TR" altLang="tr-TR" sz="2800" b="1" dirty="0">
                <a:latin typeface="Comic Sans MS" pitchFamily="66" charset="0"/>
              </a:rPr>
              <a:t>Anne ve babanın kendi çocukluk deneyimleri,</a:t>
            </a:r>
          </a:p>
          <a:p>
            <a:pPr eaLnBrk="1" hangingPunct="1">
              <a:defRPr/>
            </a:pPr>
            <a:r>
              <a:rPr lang="tr-TR" altLang="tr-TR" sz="2800" b="1" dirty="0">
                <a:latin typeface="Comic Sans MS" pitchFamily="66" charset="0"/>
              </a:rPr>
              <a:t>Anne ve baba arasındaki ilişki,</a:t>
            </a:r>
          </a:p>
          <a:p>
            <a:pPr eaLnBrk="1" hangingPunct="1">
              <a:defRPr/>
            </a:pPr>
            <a:r>
              <a:rPr lang="tr-TR" altLang="tr-TR" sz="2800" b="1" dirty="0">
                <a:latin typeface="Comic Sans MS" pitchFamily="66" charset="0"/>
              </a:rPr>
              <a:t>Çocukların sayısı </a:t>
            </a:r>
            <a:r>
              <a:rPr lang="tr-TR" altLang="tr-TR" sz="2800" b="1" dirty="0" smtClean="0">
                <a:latin typeface="Comic Sans MS" pitchFamily="66" charset="0"/>
              </a:rPr>
              <a:t>vb.</a:t>
            </a:r>
            <a:endParaRPr lang="tr-TR" altLang="tr-TR" sz="2800" b="1" dirty="0">
              <a:latin typeface="Comic Sans MS" pitchFamily="66" charset="0"/>
            </a:endParaRPr>
          </a:p>
          <a:p>
            <a:pPr marL="0" indent="0">
              <a:buFont typeface="Wingdings 2" pitchFamily="18" charset="2"/>
              <a:buNone/>
              <a:defRPr/>
            </a:pPr>
            <a:endParaRPr lang="tr-TR" dirty="0"/>
          </a:p>
        </p:txBody>
      </p:sp>
      <p:sp>
        <p:nvSpPr>
          <p:cNvPr id="1946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78D6698-EADF-433F-ABB9-2BFB5C35D11F}" type="slidenum">
              <a:rPr lang="tr-TR" smtClean="0"/>
              <a:pPr/>
              <a:t>6</a:t>
            </a:fld>
            <a:endParaRPr lang="tr-TR" smtClean="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Grp="1" noChangeArrowheads="1"/>
          </p:cNvSpPr>
          <p:nvPr>
            <p:ph type="title" idx="4294967295"/>
          </p:nvPr>
        </p:nvSpPr>
        <p:spPr>
          <a:xfrm>
            <a:off x="683568" y="548680"/>
            <a:ext cx="5857875" cy="843880"/>
          </a:xfrm>
        </p:spPr>
        <p:txBody>
          <a:bodyPr/>
          <a:lstStyle/>
          <a:p>
            <a:pPr eaLnBrk="1" fontAlgn="auto" hangingPunct="1">
              <a:spcAft>
                <a:spcPts val="0"/>
              </a:spcAft>
              <a:defRPr/>
            </a:pPr>
            <a:r>
              <a:rPr lang="tr-TR" altLang="tr-TR" i="1" dirty="0" smtClean="0"/>
              <a:t>ANNE BABA TUTUMLARI</a:t>
            </a:r>
          </a:p>
        </p:txBody>
      </p:sp>
      <p:sp>
        <p:nvSpPr>
          <p:cNvPr id="20483" name="3 Metin kutusu"/>
          <p:cNvSpPr txBox="1">
            <a:spLocks noChangeArrowheads="1"/>
          </p:cNvSpPr>
          <p:nvPr/>
        </p:nvSpPr>
        <p:spPr bwMode="auto">
          <a:xfrm>
            <a:off x="611188" y="1700213"/>
            <a:ext cx="5926137" cy="6062662"/>
          </a:xfrm>
          <a:prstGeom prst="rect">
            <a:avLst/>
          </a:prstGeom>
          <a:noFill/>
          <a:ln w="9525">
            <a:noFill/>
            <a:miter lim="800000"/>
            <a:headEnd/>
            <a:tailEnd/>
          </a:ln>
        </p:spPr>
        <p:txBody>
          <a:bodyPr>
            <a:spAutoFit/>
          </a:bodyPr>
          <a:lstStyle/>
          <a:p>
            <a:pPr algn="l">
              <a:lnSpc>
                <a:spcPct val="150000"/>
              </a:lnSpc>
              <a:buFont typeface="Wingdings" pitchFamily="2" charset="2"/>
              <a:buChar char="Ø"/>
            </a:pPr>
            <a:r>
              <a:rPr lang="tr-TR" altLang="tr-TR" sz="2400"/>
              <a:t> Aşırı Baskıcı ve Otoriter Tutum</a:t>
            </a:r>
          </a:p>
          <a:p>
            <a:pPr algn="l">
              <a:lnSpc>
                <a:spcPct val="150000"/>
              </a:lnSpc>
              <a:buFont typeface="Wingdings" pitchFamily="2" charset="2"/>
              <a:buChar char="Ø"/>
            </a:pPr>
            <a:r>
              <a:rPr lang="tr-TR" altLang="tr-TR" sz="2400"/>
              <a:t> Aşırı Hoşgörülü, Serbest Tutum</a:t>
            </a:r>
          </a:p>
          <a:p>
            <a:pPr algn="l">
              <a:lnSpc>
                <a:spcPct val="150000"/>
              </a:lnSpc>
              <a:buFont typeface="Wingdings" pitchFamily="2" charset="2"/>
              <a:buChar char="Ø"/>
            </a:pPr>
            <a:r>
              <a:rPr lang="tr-TR" altLang="tr-TR" sz="2400"/>
              <a:t> Aşırı Koruyucu Tutum</a:t>
            </a:r>
          </a:p>
          <a:p>
            <a:pPr algn="l">
              <a:lnSpc>
                <a:spcPct val="150000"/>
              </a:lnSpc>
              <a:buFont typeface="Wingdings" pitchFamily="2" charset="2"/>
              <a:buChar char="Ø"/>
            </a:pPr>
            <a:r>
              <a:rPr lang="tr-TR" altLang="tr-TR" sz="2400"/>
              <a:t> Dengesiz-Kararsız Tutum</a:t>
            </a:r>
          </a:p>
          <a:p>
            <a:pPr algn="l">
              <a:lnSpc>
                <a:spcPct val="150000"/>
              </a:lnSpc>
              <a:buFont typeface="Wingdings" pitchFamily="2" charset="2"/>
              <a:buChar char="Ø"/>
            </a:pPr>
            <a:r>
              <a:rPr lang="tr-TR" altLang="tr-TR" sz="2400"/>
              <a:t> İlgisiz Tutum</a:t>
            </a:r>
          </a:p>
          <a:p>
            <a:pPr algn="l">
              <a:lnSpc>
                <a:spcPct val="150000"/>
              </a:lnSpc>
              <a:buFont typeface="Wingdings" pitchFamily="2" charset="2"/>
              <a:buChar char="Ø"/>
            </a:pPr>
            <a:r>
              <a:rPr lang="tr-TR" altLang="tr-TR" sz="2400"/>
              <a:t> Mükemmeliyetçi Tutum</a:t>
            </a:r>
          </a:p>
          <a:p>
            <a:pPr algn="l">
              <a:lnSpc>
                <a:spcPct val="150000"/>
              </a:lnSpc>
            </a:pPr>
            <a:endParaRPr lang="tr-TR" altLang="tr-TR" sz="2400"/>
          </a:p>
          <a:p>
            <a:pPr algn="l">
              <a:lnSpc>
                <a:spcPct val="150000"/>
              </a:lnSpc>
              <a:buFont typeface="Wingdings" pitchFamily="2" charset="2"/>
              <a:buChar char="Ø"/>
            </a:pPr>
            <a:r>
              <a:rPr lang="tr-TR" altLang="tr-TR" sz="2400"/>
              <a:t> Yetkin Tutum </a:t>
            </a:r>
          </a:p>
          <a:p>
            <a:pPr algn="l">
              <a:buFont typeface="Wingdings" pitchFamily="2" charset="2"/>
              <a:buChar char="Ø"/>
            </a:pPr>
            <a:endParaRPr lang="tr-TR" altLang="tr-TR" sz="2000"/>
          </a:p>
          <a:p>
            <a:pPr algn="l">
              <a:buFont typeface="Wingdings" pitchFamily="2" charset="2"/>
              <a:buChar char="Ø"/>
            </a:pPr>
            <a:endParaRPr lang="tr-TR" altLang="tr-TR" sz="2000"/>
          </a:p>
          <a:p>
            <a:pPr algn="l">
              <a:buFont typeface="Wingdings" pitchFamily="2" charset="2"/>
              <a:buChar char="Ø"/>
            </a:pPr>
            <a:endParaRPr lang="tr-TR" altLang="tr-TR" sz="2000"/>
          </a:p>
          <a:p>
            <a:pPr algn="l">
              <a:buFont typeface="Wingdings" pitchFamily="2" charset="2"/>
              <a:buChar char="Ø"/>
            </a:pPr>
            <a:endParaRPr lang="tr-TR" altLang="tr-TR" sz="2000"/>
          </a:p>
          <a:p>
            <a:pPr algn="l">
              <a:buFont typeface="Wingdings" pitchFamily="2" charset="2"/>
              <a:buChar char="Ø"/>
            </a:pPr>
            <a:endParaRPr lang="tr-TR" altLang="tr-TR" sz="2000"/>
          </a:p>
        </p:txBody>
      </p:sp>
      <p:sp>
        <p:nvSpPr>
          <p:cNvPr id="2048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921E5DA-1C83-4804-A15C-79C5406FD464}" type="slidenum">
              <a:rPr lang="tr-TR" smtClean="0"/>
              <a:pPr/>
              <a:t>7</a:t>
            </a:fld>
            <a:endParaRPr lang="tr-T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idx="4294967295"/>
          </p:nvPr>
        </p:nvSpPr>
        <p:spPr>
          <a:xfrm>
            <a:off x="683568" y="476672"/>
            <a:ext cx="6870700" cy="1600200"/>
          </a:xfrm>
        </p:spPr>
        <p:txBody>
          <a:bodyPr/>
          <a:lstStyle/>
          <a:p>
            <a:pPr algn="ctr" eaLnBrk="1" fontAlgn="auto" hangingPunct="1">
              <a:spcAft>
                <a:spcPts val="0"/>
              </a:spcAft>
              <a:defRPr/>
            </a:pPr>
            <a:r>
              <a:rPr lang="tr-TR" altLang="tr-TR" dirty="0" smtClean="0"/>
              <a:t>AŞIRI BASKICI VE OTORİTER TUTUM</a:t>
            </a:r>
          </a:p>
        </p:txBody>
      </p:sp>
      <p:pic>
        <p:nvPicPr>
          <p:cNvPr id="21507" name="Picture 4" descr="4"/>
          <p:cNvPicPr>
            <a:picLocks noGrp="1" noChangeAspect="1" noChangeArrowheads="1"/>
          </p:cNvPicPr>
          <p:nvPr>
            <p:ph type="body" idx="4294967295"/>
          </p:nvPr>
        </p:nvPicPr>
        <p:blipFill>
          <a:blip r:embed="rId2"/>
          <a:srcRect/>
          <a:stretch>
            <a:fillRect/>
          </a:stretch>
        </p:blipFill>
        <p:spPr>
          <a:xfrm>
            <a:off x="2051050" y="2708275"/>
            <a:ext cx="4033838" cy="2952750"/>
          </a:xfrm>
        </p:spPr>
      </p:pic>
      <p:sp>
        <p:nvSpPr>
          <p:cNvPr id="2150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083A6C9-D501-43B7-AD81-8A8E39E3C19D}" type="slidenum">
              <a:rPr lang="tr-TR" smtClean="0"/>
              <a:pPr/>
              <a:t>8</a:t>
            </a:fld>
            <a:endParaRPr lang="tr-T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67544" y="620688"/>
            <a:ext cx="6870700" cy="1260475"/>
          </a:xfrm>
        </p:spPr>
        <p:txBody>
          <a:bodyPr/>
          <a:lstStyle/>
          <a:p>
            <a:pPr eaLnBrk="1" fontAlgn="auto" hangingPunct="1">
              <a:spcAft>
                <a:spcPts val="0"/>
              </a:spcAft>
              <a:defRPr/>
            </a:pPr>
            <a:r>
              <a:rPr lang="tr-TR" altLang="tr-TR" sz="4000" dirty="0" smtClean="0"/>
              <a:t>Aşırı Baskıcı ve Otorİter Tutum</a:t>
            </a:r>
          </a:p>
        </p:txBody>
      </p:sp>
      <p:sp>
        <p:nvSpPr>
          <p:cNvPr id="7171" name="Rectangle 3"/>
          <p:cNvSpPr>
            <a:spLocks noGrp="1" noChangeArrowheads="1"/>
          </p:cNvSpPr>
          <p:nvPr>
            <p:ph type="body" idx="4294967295"/>
          </p:nvPr>
        </p:nvSpPr>
        <p:spPr>
          <a:xfrm>
            <a:off x="179388" y="2133600"/>
            <a:ext cx="7696200" cy="3657600"/>
          </a:xfrm>
        </p:spPr>
        <p:txBody>
          <a:bodyPr>
            <a:normAutofit/>
          </a:bodyPr>
          <a:lstStyle/>
          <a:p>
            <a:pPr marL="274320" indent="-274320" eaLnBrk="1" fontAlgn="auto" hangingPunct="1">
              <a:spcAft>
                <a:spcPts val="0"/>
              </a:spcAft>
              <a:buFont typeface="Wingdings" pitchFamily="2" charset="2"/>
              <a:buChar char="Ø"/>
              <a:defRPr/>
            </a:pPr>
            <a:r>
              <a:rPr lang="tr-TR" altLang="tr-TR" sz="2800" dirty="0" smtClean="0"/>
              <a:t>Çocuğun ilgi ve istekleri dikkate alınmaz.</a:t>
            </a:r>
          </a:p>
          <a:p>
            <a:pPr marL="274320" indent="-274320" eaLnBrk="1" fontAlgn="auto" hangingPunct="1">
              <a:spcAft>
                <a:spcPts val="0"/>
              </a:spcAft>
              <a:buFont typeface="Wingdings" pitchFamily="2" charset="2"/>
              <a:buChar char="Ø"/>
              <a:defRPr/>
            </a:pPr>
            <a:r>
              <a:rPr lang="tr-TR" altLang="tr-TR" sz="2800" dirty="0" smtClean="0"/>
              <a:t>Çocuğu anlama onun seviyesine inme çabası gösterilmez. </a:t>
            </a:r>
          </a:p>
          <a:p>
            <a:pPr marL="274320" indent="-274320" eaLnBrk="1" fontAlgn="auto" hangingPunct="1">
              <a:spcAft>
                <a:spcPts val="0"/>
              </a:spcAft>
              <a:buFont typeface="Wingdings" pitchFamily="2" charset="2"/>
              <a:buChar char="Ø"/>
              <a:defRPr/>
            </a:pPr>
            <a:r>
              <a:rPr lang="tr-TR" altLang="tr-TR" sz="2800" dirty="0" smtClean="0"/>
              <a:t>Çocuğa nedenleri açıklanmayan kurallar konur, bu kurallara uymadığı takdirde </a:t>
            </a:r>
            <a:r>
              <a:rPr lang="tr-TR" altLang="tr-TR" sz="2800" dirty="0" smtClean="0">
                <a:solidFill>
                  <a:srgbClr val="002A56"/>
                </a:solidFill>
              </a:rPr>
              <a:t>ceza</a:t>
            </a:r>
            <a:r>
              <a:rPr lang="tr-TR" altLang="tr-TR" sz="2800" dirty="0" smtClean="0"/>
              <a:t> verilir. Kurallara sorgulamadan uyması beklenir. </a:t>
            </a:r>
          </a:p>
          <a:p>
            <a:pPr marL="0" indent="0" eaLnBrk="1" fontAlgn="auto" hangingPunct="1">
              <a:lnSpc>
                <a:spcPct val="90000"/>
              </a:lnSpc>
              <a:spcAft>
                <a:spcPts val="0"/>
              </a:spcAft>
              <a:buFont typeface="Wingdings 2"/>
              <a:buNone/>
              <a:defRPr/>
            </a:pPr>
            <a:endParaRPr lang="tr-TR" altLang="tr-TR" sz="2400" dirty="0" smtClean="0"/>
          </a:p>
        </p:txBody>
      </p:sp>
      <p:sp>
        <p:nvSpPr>
          <p:cNvPr id="2253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A187489-7C38-4D68-A91E-E45CEF7C08C4}" type="slidenum">
              <a:rPr lang="tr-TR" smtClean="0"/>
              <a:pPr/>
              <a:t>9</a:t>
            </a:fld>
            <a:endParaRPr lang="tr-TR"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Opulent</Template>
  <TotalTime>2140</TotalTime>
  <Words>1625</Words>
  <Application>Microsoft Office PowerPoint</Application>
  <PresentationFormat>Ekran Gösterisi (4:3)</PresentationFormat>
  <Paragraphs>246</Paragraphs>
  <Slides>43</Slides>
  <Notes>1</Notes>
  <HiddenSlides>0</HiddenSlides>
  <MMClips>0</MMClips>
  <ScaleCrop>false</ScaleCrop>
  <HeadingPairs>
    <vt:vector size="4" baseType="variant">
      <vt:variant>
        <vt:lpstr>Tema</vt:lpstr>
      </vt:variant>
      <vt:variant>
        <vt:i4>4</vt:i4>
      </vt:variant>
      <vt:variant>
        <vt:lpstr>Slayt Başlıkları</vt:lpstr>
      </vt:variant>
      <vt:variant>
        <vt:i4>43</vt:i4>
      </vt:variant>
    </vt:vector>
  </HeadingPairs>
  <TitlesOfParts>
    <vt:vector size="47" baseType="lpstr">
      <vt:lpstr>Zengin</vt:lpstr>
      <vt:lpstr>1_Cumba</vt:lpstr>
      <vt:lpstr>Cumba</vt:lpstr>
      <vt:lpstr>2_Cumba</vt:lpstr>
      <vt:lpstr>çocuk yetİştİrmede ANNE - BABA TUTUMLARI</vt:lpstr>
      <vt:lpstr>Slayt 2</vt:lpstr>
      <vt:lpstr> </vt:lpstr>
      <vt:lpstr>Slayt 4</vt:lpstr>
      <vt:lpstr>Slayt 5</vt:lpstr>
      <vt:lpstr>anne-baba tutumlarInI etkİleyen bİrçok faktör vardIr, bunlar; </vt:lpstr>
      <vt:lpstr>ANNE BABA TUTUMLARI</vt:lpstr>
      <vt:lpstr>AŞIRI BASKICI VE OTORİTER TUTUM</vt:lpstr>
      <vt:lpstr>Aşırı Baskıcı ve Otorİter Tutum</vt:lpstr>
      <vt:lpstr>Aşırı Baskıcı ve Otorİter Tutum</vt:lpstr>
      <vt:lpstr>Çocuğun Kİşİlİk Gelİşİmİ Üzerİndekİ Etkİlerİ</vt:lpstr>
      <vt:lpstr>Çocuğun Kİşİlİk Gelİşİmİ Üzerİndekİ Etkİlerİ</vt:lpstr>
      <vt:lpstr>Çocuğun Kİşİlİk Gelİşİmİ Üzerİndekİ Etkİlerİ</vt:lpstr>
      <vt:lpstr> AŞIRI HOŞGÖRÜLÜ/SERBEST          ANNE-BABA TUTUMU</vt:lpstr>
      <vt:lpstr> Serbest Anne- Baba Tutumu</vt:lpstr>
      <vt:lpstr>Serbest Anne- Baba Tutumu</vt:lpstr>
      <vt:lpstr>Çocuğun Kİşİlİk Gelİşİmİ Üzerindeki Etkileri</vt:lpstr>
      <vt:lpstr>Çocuğun Kİşİlİk Gelİşİmİ Üzerindeki Etkileri</vt:lpstr>
      <vt:lpstr>AŞIRI KORUYUCU TUTUM</vt:lpstr>
      <vt:lpstr>Aşırı Koruyucu Tutum</vt:lpstr>
      <vt:lpstr> Çocuğun Kİşİlİk Gelİşİmİ Üzerindeki   Etkileri</vt:lpstr>
      <vt:lpstr>Çocuğun Kİşİlİk Gelİşİmİ Üzerİndekİ Etkİlerİ</vt:lpstr>
      <vt:lpstr>DENGESİZ VE KARARSIZ TUTUM</vt:lpstr>
      <vt:lpstr>Anne Babanın Dengesiz, Tutarsız Tutumu;</vt:lpstr>
      <vt:lpstr>Dengesİz, Tutarsız Anne Baba Tutumu</vt:lpstr>
      <vt:lpstr>   Çocuğun Kİşİlİk Gelİşİmİ Üzerindeki Etkileri </vt:lpstr>
      <vt:lpstr>Çocuğun KİŞİLİK Gelİşİmİ Üzerindeki Etkileri</vt:lpstr>
      <vt:lpstr>İLGİSİZ VE DUYARSIZ ANNE-BABA TUTUMU</vt:lpstr>
      <vt:lpstr>İlgİsİz ve Duyarsız Tutum</vt:lpstr>
      <vt:lpstr>Çocuğun Kİşİlİk Gelİşİmİ Üzerİndekİ Etkİlerİ</vt:lpstr>
      <vt:lpstr>mükemmelİyetçİ TUTUM</vt:lpstr>
      <vt:lpstr>mükemmelİyetçİ Anne Baba Tutumu</vt:lpstr>
      <vt:lpstr>Çocuğun Kİşİlİk Gelİşİmİ Üzerindeki Etkileri</vt:lpstr>
      <vt:lpstr>YETKİN TUTUM</vt:lpstr>
      <vt:lpstr>YETKİN Anne- Baba Tutumu</vt:lpstr>
      <vt:lpstr>YETKİN Anne- Baba Tutumu</vt:lpstr>
      <vt:lpstr>Çocuğun Kİşİlİk Gelİşİmİ Üzerindeki Etkileri</vt:lpstr>
      <vt:lpstr>Çocuğun Kİşİlİk Gelİşİmİ Üzerİndekİ Etkİlerİ</vt:lpstr>
      <vt:lpstr>AİLEYE ÖNERİLER</vt:lpstr>
      <vt:lpstr>ÖNERİLER</vt:lpstr>
      <vt:lpstr>AİLEYE ÖNERİLER</vt:lpstr>
      <vt:lpstr>Slayt 42</vt:lpstr>
      <vt:lpstr>kozadakİ kelebek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dc:creator>
  <cp:lastModifiedBy>my</cp:lastModifiedBy>
  <cp:revision>222</cp:revision>
  <dcterms:created xsi:type="dcterms:W3CDTF">2009-08-19T08:54:59Z</dcterms:created>
  <dcterms:modified xsi:type="dcterms:W3CDTF">2019-11-20T10:53:07Z</dcterms:modified>
</cp:coreProperties>
</file>